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7"/>
  </p:notesMasterIdLst>
  <p:handoutMasterIdLst>
    <p:handoutMasterId r:id="rId68"/>
  </p:handoutMasterIdLst>
  <p:sldIdLst>
    <p:sldId id="256" r:id="rId2"/>
    <p:sldId id="601" r:id="rId3"/>
    <p:sldId id="645" r:id="rId4"/>
    <p:sldId id="643" r:id="rId5"/>
    <p:sldId id="592" r:id="rId6"/>
    <p:sldId id="604" r:id="rId7"/>
    <p:sldId id="656" r:id="rId8"/>
    <p:sldId id="655" r:id="rId9"/>
    <p:sldId id="569" r:id="rId10"/>
    <p:sldId id="673" r:id="rId11"/>
    <p:sldId id="663" r:id="rId12"/>
    <p:sldId id="442" r:id="rId13"/>
    <p:sldId id="593" r:id="rId14"/>
    <p:sldId id="594" r:id="rId15"/>
    <p:sldId id="647" r:id="rId16"/>
    <p:sldId id="564" r:id="rId17"/>
    <p:sldId id="566" r:id="rId18"/>
    <p:sldId id="649" r:id="rId19"/>
    <p:sldId id="695" r:id="rId20"/>
    <p:sldId id="654" r:id="rId21"/>
    <p:sldId id="606" r:id="rId22"/>
    <p:sldId id="650" r:id="rId23"/>
    <p:sldId id="652" r:id="rId24"/>
    <p:sldId id="674" r:id="rId25"/>
    <p:sldId id="675" r:id="rId26"/>
    <p:sldId id="676" r:id="rId27"/>
    <p:sldId id="661" r:id="rId28"/>
    <p:sldId id="662" r:id="rId29"/>
    <p:sldId id="672" r:id="rId30"/>
    <p:sldId id="550" r:id="rId31"/>
    <p:sldId id="653" r:id="rId32"/>
    <p:sldId id="666" r:id="rId33"/>
    <p:sldId id="677" r:id="rId34"/>
    <p:sldId id="596" r:id="rId35"/>
    <p:sldId id="657" r:id="rId36"/>
    <p:sldId id="678" r:id="rId37"/>
    <p:sldId id="612" r:id="rId38"/>
    <p:sldId id="680" r:id="rId39"/>
    <p:sldId id="681" r:id="rId40"/>
    <p:sldId id="682" r:id="rId41"/>
    <p:sldId id="574" r:id="rId42"/>
    <p:sldId id="683" r:id="rId43"/>
    <p:sldId id="684" r:id="rId44"/>
    <p:sldId id="685" r:id="rId45"/>
    <p:sldId id="686" r:id="rId46"/>
    <p:sldId id="688" r:id="rId47"/>
    <p:sldId id="651" r:id="rId48"/>
    <p:sldId id="599" r:id="rId49"/>
    <p:sldId id="690" r:id="rId50"/>
    <p:sldId id="691" r:id="rId51"/>
    <p:sldId id="689" r:id="rId52"/>
    <p:sldId id="692" r:id="rId53"/>
    <p:sldId id="567" r:id="rId54"/>
    <p:sldId id="694" r:id="rId55"/>
    <p:sldId id="693" r:id="rId56"/>
    <p:sldId id="531" r:id="rId57"/>
    <p:sldId id="624" r:id="rId58"/>
    <p:sldId id="625" r:id="rId59"/>
    <p:sldId id="696" r:id="rId60"/>
    <p:sldId id="698" r:id="rId61"/>
    <p:sldId id="699" r:id="rId62"/>
    <p:sldId id="632" r:id="rId63"/>
    <p:sldId id="702" r:id="rId64"/>
    <p:sldId id="703" r:id="rId65"/>
    <p:sldId id="422" r:id="rId66"/>
  </p:sldIdLst>
  <p:sldSz cx="9144000" cy="6858000" type="screen4x3"/>
  <p:notesSz cx="14357350" cy="99250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349"/>
    <a:srgbClr val="D84A48"/>
    <a:srgbClr val="99815D"/>
    <a:srgbClr val="014099"/>
    <a:srgbClr val="FFE100"/>
    <a:srgbClr val="36417F"/>
    <a:srgbClr val="8C6F4B"/>
    <a:srgbClr val="D7000F"/>
    <a:srgbClr val="1D2088"/>
    <a:srgbClr val="0398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5" autoAdjust="0"/>
    <p:restoredTop sz="94309" autoAdjust="0"/>
  </p:normalViewPr>
  <p:slideViewPr>
    <p:cSldViewPr>
      <p:cViewPr varScale="1">
        <p:scale>
          <a:sx n="108" d="100"/>
          <a:sy n="108" d="100"/>
        </p:scale>
        <p:origin x="16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4"/>
            <a:ext cx="6221947" cy="495714"/>
          </a:xfrm>
          <a:prstGeom prst="rect">
            <a:avLst/>
          </a:prstGeom>
        </p:spPr>
        <p:txBody>
          <a:bodyPr vert="horz" lIns="127588" tIns="63792" rIns="127588" bIns="63792" rtlCol="0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8132201" y="4"/>
            <a:ext cx="6221947" cy="495714"/>
          </a:xfrm>
          <a:prstGeom prst="rect">
            <a:avLst/>
          </a:prstGeom>
        </p:spPr>
        <p:txBody>
          <a:bodyPr vert="horz" lIns="127588" tIns="63792" rIns="127588" bIns="63792" rtlCol="0"/>
          <a:lstStyle>
            <a:lvl1pPr algn="r">
              <a:defRPr sz="1700"/>
            </a:lvl1pPr>
          </a:lstStyle>
          <a:p>
            <a:fld id="{0A3D0EC6-F051-498F-B468-5F2DA14EE43E}" type="datetimeFigureOut">
              <a:rPr lang="zh-TW" altLang="en-US" smtClean="0"/>
              <a:pPr/>
              <a:t>2026/1/22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7799"/>
            <a:ext cx="6221947" cy="495714"/>
          </a:xfrm>
          <a:prstGeom prst="rect">
            <a:avLst/>
          </a:prstGeom>
        </p:spPr>
        <p:txBody>
          <a:bodyPr vert="horz" lIns="127588" tIns="63792" rIns="127588" bIns="63792" rtlCol="0" anchor="b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8132201" y="9427799"/>
            <a:ext cx="6221947" cy="495714"/>
          </a:xfrm>
          <a:prstGeom prst="rect">
            <a:avLst/>
          </a:prstGeom>
        </p:spPr>
        <p:txBody>
          <a:bodyPr vert="horz" lIns="127588" tIns="63792" rIns="127588" bIns="63792" rtlCol="0" anchor="b"/>
          <a:lstStyle>
            <a:lvl1pPr algn="r">
              <a:defRPr sz="1700"/>
            </a:lvl1pPr>
          </a:lstStyle>
          <a:p>
            <a:fld id="{004773DF-3032-44FD-8175-9194D8355002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419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6221947" cy="495714"/>
          </a:xfrm>
          <a:prstGeom prst="rect">
            <a:avLst/>
          </a:prstGeom>
        </p:spPr>
        <p:txBody>
          <a:bodyPr vert="horz" lIns="127593" tIns="63795" rIns="127593" bIns="63795" rtlCol="0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8132198" y="2"/>
            <a:ext cx="6221947" cy="495714"/>
          </a:xfrm>
          <a:prstGeom prst="rect">
            <a:avLst/>
          </a:prstGeom>
        </p:spPr>
        <p:txBody>
          <a:bodyPr vert="horz" lIns="127593" tIns="63795" rIns="127593" bIns="63795" rtlCol="0"/>
          <a:lstStyle>
            <a:lvl1pPr algn="r">
              <a:defRPr sz="1700"/>
            </a:lvl1pPr>
          </a:lstStyle>
          <a:p>
            <a:fld id="{BFC2DA96-87B1-4B5B-9952-F07362D9FB5E}" type="datetimeFigureOut">
              <a:rPr lang="zh-TW" altLang="en-US" smtClean="0"/>
              <a:t>2026/1/22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700588" y="747713"/>
            <a:ext cx="4956175" cy="3716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27593" tIns="63795" rIns="127593" bIns="6379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1435094" y="4713901"/>
            <a:ext cx="11487165" cy="4466043"/>
          </a:xfrm>
          <a:prstGeom prst="rect">
            <a:avLst/>
          </a:prstGeom>
        </p:spPr>
        <p:txBody>
          <a:bodyPr vert="horz" lIns="127593" tIns="63795" rIns="127593" bIns="63795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7799"/>
            <a:ext cx="6221947" cy="495714"/>
          </a:xfrm>
          <a:prstGeom prst="rect">
            <a:avLst/>
          </a:prstGeom>
        </p:spPr>
        <p:txBody>
          <a:bodyPr vert="horz" lIns="127593" tIns="63795" rIns="127593" bIns="63795" rtlCol="0" anchor="b"/>
          <a:lstStyle>
            <a:lvl1pPr algn="l">
              <a:defRPr sz="17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8132198" y="9427799"/>
            <a:ext cx="6221947" cy="495714"/>
          </a:xfrm>
          <a:prstGeom prst="rect">
            <a:avLst/>
          </a:prstGeom>
        </p:spPr>
        <p:txBody>
          <a:bodyPr vert="horz" lIns="127593" tIns="63795" rIns="127593" bIns="63795" rtlCol="0" anchor="b"/>
          <a:lstStyle>
            <a:lvl1pPr algn="r">
              <a:defRPr sz="1700"/>
            </a:lvl1pPr>
          </a:lstStyle>
          <a:p>
            <a:fld id="{C33C7807-90CC-463F-9FED-5379ECAE550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0632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2492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41850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4037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019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3339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5164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3768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14747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3C7807-90CC-463F-9FED-5379ECAE5502}" type="slidenum">
              <a:rPr lang="zh-TW" altLang="en-US" smtClean="0"/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119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2026/1/22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2026/1/22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2026/1/22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2026/1/22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2026/1/22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2026/1/22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2026/1/22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2026/1/22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2026/1/22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2026/1/22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2026/1/22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2026/1/22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fi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5131" y="0"/>
            <a:ext cx="7288869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3212976"/>
            <a:ext cx="5796136" cy="2664296"/>
          </a:xfrm>
        </p:spPr>
        <p:txBody>
          <a:bodyPr>
            <a:normAutofit/>
          </a:bodyPr>
          <a:lstStyle/>
          <a:p>
            <a:r>
              <a:rPr lang="zh-TW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實習職缺介紹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19012739">
            <a:off x="5628153" y="5441374"/>
            <a:ext cx="2427825" cy="678492"/>
          </a:xfrm>
        </p:spPr>
        <p:txBody>
          <a:bodyPr>
            <a:normAutofit/>
          </a:bodyPr>
          <a:lstStyle/>
          <a:p>
            <a:pPr algn="l"/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行銷與流通管理學系</a:t>
            </a:r>
          </a:p>
        </p:txBody>
      </p:sp>
      <p:sp>
        <p:nvSpPr>
          <p:cNvPr id="10" name="文字方塊 9"/>
          <p:cNvSpPr txBox="1"/>
          <p:nvPr/>
        </p:nvSpPr>
        <p:spPr>
          <a:xfrm>
            <a:off x="7631832" y="6550223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>
                <a:latin typeface="華康雅宋體" pitchFamily="49" charset="-120"/>
                <a:ea typeface="華康雅宋體" pitchFamily="49" charset="-120"/>
              </a:rPr>
              <a:t>114.10.28</a:t>
            </a:r>
            <a:r>
              <a:rPr lang="zh-TW" altLang="en-US" sz="1400" dirty="0">
                <a:latin typeface="華康雅宋體" pitchFamily="49" charset="-120"/>
                <a:ea typeface="華康雅宋體" pitchFamily="49" charset="-120"/>
              </a:rPr>
              <a:t> 版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73451">
            <a:off x="1924178" y="443897"/>
            <a:ext cx="878772" cy="123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1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6896" y="11031"/>
            <a:ext cx="9746307" cy="1138865"/>
          </a:xfrm>
          <a:prstGeom prst="homePlate">
            <a:avLst/>
          </a:prstGeom>
          <a:solidFill>
            <a:srgbClr val="DA332B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5496" y="1196750"/>
            <a:ext cx="9073008" cy="5616626"/>
          </a:xfrm>
          <a:prstGeom prst="rect">
            <a:avLst/>
          </a:prstGeom>
          <a:noFill/>
          <a:ln w="57150">
            <a:solidFill>
              <a:srgbClr val="DA3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70992" y="42900"/>
            <a:ext cx="907300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太平洋崇光百貨股份有限公司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6791" y="1196752"/>
            <a:ext cx="8949705" cy="5544616"/>
          </a:xfrm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商場營運管理實習生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忠孝店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台北市大安區忠孝東路四段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復興店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台北市大安區忠孝東路三段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負責賣場營運管理及行銷活動提案與執行。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規劃、協調檔期活動內容與廠商接洽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處理營業業績數字報表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提供顧客諮詢服務、例行性工作執行及賣場維護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元，享勞保、健保、勞退、團保、生日假、員工購物優惠等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對百貨精品、賣場有興趣者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天，每月排班，分早晚班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早班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10:30-19:00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；晚班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13:30-22:00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；全班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10:30-22:00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上班出勤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8.5-11.5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小時用餐休息時間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教育訓練：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基礎通識教育、進階職能課程、實務經驗傳承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2" name="Picture 2" descr="遠東SOGO百貨- 维基百科，自由的百科全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0768"/>
            <a:ext cx="2688233" cy="107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66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BFA028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80CC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BF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n>
                <a:solidFill>
                  <a:srgbClr val="FFC915"/>
                </a:solidFill>
              </a:ln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中租控股</a:t>
            </a:r>
            <a:r>
              <a:rPr lang="en-US" altLang="zh-TW" sz="5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__</a:t>
            </a:r>
            <a:r>
              <a:rPr lang="zh-TW" altLang="en-US" sz="5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合迪股份有限公司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14807" y="1274488"/>
            <a:ext cx="9065943" cy="5616624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中租控股</a:t>
            </a:r>
            <a:r>
              <a:rPr lang="en-US" altLang="zh-TW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_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合迪儲備業務實習</a:t>
            </a:r>
            <a:endParaRPr lang="en-US" altLang="zh-TW" sz="24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依照學校或住家地點選擇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參與企金業務日常實務運作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線上課程參與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實習成果發表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志工活動參與，實踐企業社會責任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元，享勞保、健保、勞退及團保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積極主動、邏輯清晰 、細心謹慎</a:t>
            </a:r>
            <a:endParaRPr lang="en-US" altLang="zh-TW" sz="1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具備文書基本能力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7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word,excel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、有意朝金融業發展者</a:t>
            </a:r>
            <a:endParaRPr lang="en-US" altLang="zh-TW" sz="1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上班時間 週一至週五：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09:30-17:30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無法配合者，請於面試事前告知以利後續安排</a:t>
            </a:r>
            <a:r>
              <a:rPr lang="en-US" altLang="zh-TW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中午休息時間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:12:00-13:00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休假時間：依政府行政機關辦公日曆表辦理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中租融資">
            <a:extLst>
              <a:ext uri="{FF2B5EF4-FFF2-40B4-BE49-F238E27FC236}">
                <a16:creationId xmlns:a16="http://schemas.microsoft.com/office/drawing/2014/main" id="{3E096457-3BC1-413B-9EAC-546AB5E96A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80" b="33200"/>
          <a:stretch/>
        </p:blipFill>
        <p:spPr bwMode="auto">
          <a:xfrm>
            <a:off x="6876256" y="1274488"/>
            <a:ext cx="2143125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45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6896" y="11031"/>
            <a:ext cx="9746307" cy="1138865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5496" y="1268760"/>
            <a:ext cx="9073008" cy="547260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9512" y="6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快點行銷有限公司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6791" y="1268761"/>
            <a:ext cx="8949705" cy="5544616"/>
          </a:xfrm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數位部實習生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台北市松山區八德路三段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分析案例，並透過數據分析、拆解背後的原因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協助撰寫成效報表、處理粉絲專頁訊息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協助業務部部團隊完成重要專案</a:t>
            </a:r>
            <a:endParaRPr lang="en-US" altLang="zh-TW" sz="1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徵才條件：科系不拘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不畏懼數據，熱愛找出數據背後的原因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對專案的強烈責任感，能根據現況適時調整操作方向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基本文書軟體能力（</a:t>
            </a:r>
            <a:r>
              <a:rPr lang="en-US" altLang="zh-TW" sz="1800" kern="100" dirty="0" err="1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powerpoint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excel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善於溝通熱愛發言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上班時段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~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五</a:t>
            </a:r>
            <a:r>
              <a:rPr lang="en-US" altLang="zh-TW" sz="1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快點行銷有限公司｜徵才中－104人力銀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759"/>
            <a:ext cx="2483768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64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6896" y="11031"/>
            <a:ext cx="9746307" cy="1138865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5496" y="1268760"/>
            <a:ext cx="9073008" cy="547260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9512" y="6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快點行銷有限公司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6791" y="1268761"/>
            <a:ext cx="8949705" cy="5544616"/>
          </a:xfrm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創意部實習生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台北市松山區八德路三段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分析案例，並透過數據分析、拆解背後的原因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社群時事討論，培養自我敏感度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協助創意部團隊完成重要專案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發想數位體驗內容的企劃，提升硬實力</a:t>
            </a:r>
            <a:endParaRPr lang="en-US" altLang="zh-TW" sz="1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zh-TW" altLang="en-US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不拘泥於過去，嘗試優化社群經營內容</a:t>
            </a:r>
            <a:endParaRPr lang="en-US" altLang="zh-TW" sz="1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文案寫作能力</a:t>
            </a:r>
            <a:r>
              <a:rPr lang="zh-TW" altLang="en-US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有經營個人內容品牌（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Facebook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、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IG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等）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具內容型社群媒體操作經驗</a:t>
            </a:r>
            <a:r>
              <a:rPr lang="zh-TW" altLang="en-US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能夠簡單示意腦中的視覺畫面，落實想法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上班時段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~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五</a:t>
            </a:r>
            <a:r>
              <a:rPr lang="en-US" altLang="zh-TW" sz="1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快點行銷有限公司｜徵才中－104人力銀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759"/>
            <a:ext cx="2483768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92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6896" y="11031"/>
            <a:ext cx="9746307" cy="1138865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5496" y="1268760"/>
            <a:ext cx="9073008" cy="547260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9512" y="6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快點行銷有限公司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6791" y="1268761"/>
            <a:ext cx="8949705" cy="5544616"/>
          </a:xfrm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活動部實習生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台北市松山區八德路三段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熟悉網路各大論壇，平時會看論壇滑手機看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PTT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個性活潑喜歡團隊合作，細心負責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協助各類實體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網路活動執行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擔任活動督導</a:t>
            </a:r>
            <a:endParaRPr lang="en-US" altLang="zh-TW" sz="1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zh-TW" altLang="en-US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5.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贈品寄送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理貨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/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組裝電腦等等</a:t>
            </a:r>
            <a:endParaRPr lang="en-US" altLang="zh-TW" sz="1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有實體活動執行及網路操作實務經驗佳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熟悉直播平台操作佳</a:t>
            </a:r>
            <a:endParaRPr lang="en-US" altLang="zh-TW" sz="1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上班時段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~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五</a:t>
            </a:r>
            <a:r>
              <a:rPr lang="en-US" altLang="zh-TW" sz="1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快點行銷有限公司｜徵才中－104人力銀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759"/>
            <a:ext cx="2483768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653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6896" y="11031"/>
            <a:ext cx="9746307" cy="1138865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5496" y="1268760"/>
            <a:ext cx="9073008" cy="547260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9512" y="6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快點行銷有限公司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6791" y="1268761"/>
            <a:ext cx="8949705" cy="5544616"/>
          </a:xfrm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總管理處實習生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台北市松山區八德路三段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學習過初級會計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zh-TW" altLang="en-US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並且會應用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熟悉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Excel</a:t>
            </a:r>
            <a:r>
              <a:rPr lang="zh-TW" altLang="en-US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操作，資料及設備整理歸檔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簡易傳票或相關文件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Key in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其他主管交辦事項</a:t>
            </a:r>
            <a:endParaRPr lang="en-US" altLang="zh-TW" sz="1800" kern="1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熟悉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操作與基本函數應用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個性細心負責，能處理簡易資料輸入與支援行政事務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具備良好資料整理與歸檔能力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上班時段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一</a:t>
            </a:r>
            <a:r>
              <a:rPr lang="en-US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~</a:t>
            </a:r>
            <a:r>
              <a:rPr lang="zh-TW" altLang="zh-TW" sz="1800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五</a:t>
            </a:r>
            <a:r>
              <a:rPr lang="en-US" altLang="zh-TW" sz="1800" kern="100" dirty="0"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50" name="Picture 2" descr="快點行銷有限公司｜徵才中－104人力銀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759"/>
            <a:ext cx="2483768" cy="191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88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迅傳運通股份有限公司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848" y="1296144"/>
            <a:ext cx="9002310" cy="558924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關務實習生</a:t>
            </a:r>
            <a:endParaRPr lang="en-US" altLang="zh-TW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1-3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endParaRPr lang="en-US" altLang="zh-TW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台北市南京東路三段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91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桃園市大園區航翔路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107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W2003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室　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基隆市中正區義一路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61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空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海運報關實務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，享勞保、健保及勞退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endParaRPr lang="zh-TW" altLang="en-US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96" y="1240311"/>
            <a:ext cx="9066940" cy="5573066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91" r="7753" b="17320"/>
          <a:stretch/>
        </p:blipFill>
        <p:spPr>
          <a:xfrm>
            <a:off x="7627257" y="1412776"/>
            <a:ext cx="1376035" cy="123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03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8" y="-81772"/>
            <a:ext cx="9746307" cy="1283748"/>
          </a:xfrm>
          <a:prstGeom prst="homePlate">
            <a:avLst/>
          </a:prstGeom>
          <a:solidFill>
            <a:srgbClr val="4F8436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70992" y="1298924"/>
            <a:ext cx="9011462" cy="5544616"/>
          </a:xfrm>
          <a:prstGeom prst="rect">
            <a:avLst/>
          </a:prstGeom>
          <a:noFill/>
          <a:ln w="57150">
            <a:solidFill>
              <a:srgbClr val="4F84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79512" y="689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里仁事業股份有限公司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0992" y="1358468"/>
            <a:ext cx="9011462" cy="5425527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產品行銷推廣實習生</a:t>
            </a:r>
            <a:endParaRPr lang="en-US" altLang="zh-TW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新北市汐止區新台五路一段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與部落客、網紅合作，分享品牌理念與產品特色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負責經營官網與社群平台，規劃有吸引力的圖文和影像內容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協助規劃產品的行銷活動與促銷檔期，參與企劃發想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素材準備及成效整理等相關工作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29,500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元，享勞保、健保、勞退及團保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認同里仁理念、喜歡與人接觸、具文字敏感度、富創意美感佳　　　　　　                                                          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樂於學習、主動積極、負責任、願意溝通協調、組織能力強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熟悉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word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power point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、影音製作等工具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~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週五日班，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1412776"/>
            <a:ext cx="1489977" cy="144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2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431E4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431E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典華幸福資源整合股份有限公司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268760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婚禮助理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新北市新莊區中央路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469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婚顧門市服務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資料彙整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採購比價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</a:t>
            </a:r>
            <a:r>
              <a:rPr lang="en-US" altLang="zh-TW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專案整合</a:t>
            </a:r>
            <a:r>
              <a:rPr lang="en-US" altLang="zh-TW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r>
              <a:rPr lang="en-US" altLang="zh-TW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籌備</a:t>
            </a:r>
            <a:endParaRPr lang="en-US" altLang="zh-TW" sz="2000" spc="-1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婚禮企劃基礎技能                                     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婚禮企劃進階技能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元，享勞保、健保、勞退，全勤獎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熱情負責、喜與人互動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採排班制、輪休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1268760"/>
            <a:ext cx="2350813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2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25632" y="-1980"/>
            <a:ext cx="9746307" cy="1054716"/>
          </a:xfrm>
          <a:prstGeom prst="homePlate">
            <a:avLst/>
          </a:prstGeom>
          <a:solidFill>
            <a:srgbClr val="E6F31F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24744"/>
            <a:ext cx="9065943" cy="5661248"/>
          </a:xfrm>
          <a:prstGeom prst="rect">
            <a:avLst/>
          </a:prstGeom>
          <a:noFill/>
          <a:ln w="57150">
            <a:solidFill>
              <a:srgbClr val="E6F3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045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數字廣告股份有限公司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2561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行銷企劃實習生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新北市三重區重新路五段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609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巷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協助規劃與執行數位媒體廣告活動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製作行銷企劃提案簡報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社群媒體內容規劃與追蹤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新聞稿撰寫與媒體連繫建議等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元享勞保、健保、勞退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每週兩天團膳自付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元、每季部門聚餐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上班時間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依公司出勤規定，週休二日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268760"/>
            <a:ext cx="1844454" cy="96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富邦媒體科技股份有限公司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43" y="1261639"/>
            <a:ext cx="9002310" cy="554260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物流實習生</a:t>
            </a:r>
            <a:endParaRPr lang="en-US" altLang="zh-TW" sz="1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桃園以北之倉儲據點，依居住地分發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物流倉儲訓練及系統認識、設備操作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商品入庫、驗收、上架、理貨、派工、撿貨、出貨包裝、退貨等訂單作業履行 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訂單回復、追蹤與管控，商品庫存、盤點管理作業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元，享勞保、健保、勞退、團保。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週休二日。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8:00-17:00/ 9:00-18:00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小時為主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午休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12:00-13:30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不支薪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因實習生不收取福利金，無法享有職福會相關福利；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如未來實習通過留任考核者，可轉正，其年資延續不中斷；無停車位、無供餐。</a:t>
            </a:r>
          </a:p>
        </p:txBody>
      </p:sp>
      <p:sp>
        <p:nvSpPr>
          <p:cNvPr id="7" name="矩形 6"/>
          <p:cNvSpPr/>
          <p:nvPr/>
        </p:nvSpPr>
        <p:spPr>
          <a:xfrm>
            <a:off x="35496" y="1268759"/>
            <a:ext cx="9066940" cy="5589241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3" y="1340768"/>
            <a:ext cx="1962472" cy="19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2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F5920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F592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800" b="1" dirty="0">
                <a:solidFill>
                  <a:srgbClr val="F4F4F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東方超捷國際物流股份有限公司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4125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文件人員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1AD38F9-B22A-4783-BE3E-12CEA4CDE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4368" y="5648931"/>
            <a:ext cx="1126735" cy="106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2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F5920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F592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800" b="1" dirty="0">
                <a:solidFill>
                  <a:srgbClr val="F4F4F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東方超捷國際物流股份有限公司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4125" y="1196752"/>
            <a:ext cx="889036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業務人員</a:t>
            </a:r>
            <a:r>
              <a:rPr lang="en-US" altLang="zh-TW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役畢</a:t>
            </a:r>
            <a:r>
              <a:rPr lang="en-US" altLang="zh-TW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1AD38F9-B22A-4783-BE3E-12CEA4CDE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4474" y="5594936"/>
            <a:ext cx="1139390" cy="1074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62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F5920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F592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800" b="1" dirty="0">
                <a:solidFill>
                  <a:srgbClr val="F4F4F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東方超捷國際物流股份有限公司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4125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財會人員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1AD38F9-B22A-4783-BE3E-12CEA4CDE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12360" y="5581028"/>
            <a:ext cx="1198743" cy="113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55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F5920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F592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800" b="1" dirty="0">
                <a:solidFill>
                  <a:srgbClr val="F4F4F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東方超捷國際物流股份有限公司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4125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倉管人員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新北市八里區廈竹圍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23-1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桃園市蘆竹區新南路一段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370-6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依據職務及人力分發至各單位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1AD38F9-B22A-4783-BE3E-12CEA4CDE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5422" y="5589240"/>
            <a:ext cx="1113673" cy="105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63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F5920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F592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800" b="1" dirty="0">
                <a:solidFill>
                  <a:srgbClr val="F4F4F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東方超捷國際物流股份有限公司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4125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倉儲客服人員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新北市八里區廈竹圍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23-1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桃園市蘆竹區新南路一段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370-6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依據職務及人力分發至各單位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1AD38F9-B22A-4783-BE3E-12CEA4CDE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5422" y="5589240"/>
            <a:ext cx="1113673" cy="105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17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英屬開曼群島商特捷物流股份有限公司</a:t>
            </a:r>
            <a:endParaRPr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台灣分公司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5496" y="1296144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倉儲管理人員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新北市瑞芳區楓子瀨路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巷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桃園市大園區民生路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桃園市楊梅區環東路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商品進貨、理貨、出貨流程；現場作業管理、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B2C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傳統作業流程、實務技術經驗分享、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B2C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智慧化作業流程、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AGV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機器人作業流程、自動化系統控制及運營、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AS/RS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設備執行作業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排休制，每日排班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小時、休息時間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小時，每週不超過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146" name="Picture 2" descr="英屬開曼群島商特捷物流股份有限公司台灣分公司| 徵才中- 1111人力銀行">
            <a:extLst>
              <a:ext uri="{FF2B5EF4-FFF2-40B4-BE49-F238E27FC236}">
                <a16:creationId xmlns:a16="http://schemas.microsoft.com/office/drawing/2014/main" id="{D6B461E4-0033-44A1-BC15-BFDB6C862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326970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50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英屬開曼群島商特捷物流股份有限公司</a:t>
            </a:r>
            <a:endParaRPr lang="en-US" altLang="zh-TW" sz="3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台灣分公司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5496" y="1296144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倉儲行政人員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新北市瑞芳區楓子瀨路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巷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桃園市大園區民生路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桃園市楊梅區環東路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商品進貨、理貨、出貨流程；現場作業管理、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B2C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傳統作業流程、實務技術經驗分享、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B2C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智慧化作業流程、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AGV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機器人作業流程、自動化系統控制及運營、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AS/RS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設備執行作業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排休制，每日排班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小時、休息時間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小時，每週不超過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170" name="Picture 2" descr="英屬開曼群島商特捷物流股份有限公司台灣分公司| 徵才中- 1111人力銀行">
            <a:extLst>
              <a:ext uri="{FF2B5EF4-FFF2-40B4-BE49-F238E27FC236}">
                <a16:creationId xmlns:a16="http://schemas.microsoft.com/office/drawing/2014/main" id="{19749D44-FED0-4B26-9C75-3468FDAD0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488" y="1298848"/>
            <a:ext cx="1524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19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11497A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00B05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1"/>
            <a:ext cx="9065943" cy="5650217"/>
          </a:xfrm>
          <a:prstGeom prst="rect">
            <a:avLst/>
          </a:prstGeom>
          <a:noFill/>
          <a:ln w="57150">
            <a:solidFill>
              <a:srgbClr val="1149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n>
                <a:solidFill>
                  <a:srgbClr val="FFC915"/>
                </a:solidFill>
              </a:ln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首邑電商顧問股份有限公司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5496" y="1232575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電商營運助理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台北市大安區和平東路一段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155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(604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室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維護商品資料</a:t>
            </a:r>
            <a:r>
              <a:rPr lang="en-US" altLang="zh-TW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23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含上下架、價格設定、促銷組合規劃與庫存追蹤</a:t>
            </a:r>
            <a:endParaRPr lang="en-US" altLang="zh-TW" sz="23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元，享勞保、健保及勞退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行銷與流通管理系尤佳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周一至周五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09:30-18:30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，周休二日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194" name="Picture 2" descr="首邑電商顧問股份有限公司| Taipei">
            <a:extLst>
              <a:ext uri="{FF2B5EF4-FFF2-40B4-BE49-F238E27FC236}">
                <a16:creationId xmlns:a16="http://schemas.microsoft.com/office/drawing/2014/main" id="{6889ECE4-51F3-4F51-B0E1-9E847807BD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 b="26480"/>
          <a:stretch/>
        </p:blipFill>
        <p:spPr bwMode="auto">
          <a:xfrm>
            <a:off x="6804248" y="5445224"/>
            <a:ext cx="2143125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84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EF579B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EF57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n>
                <a:solidFill>
                  <a:srgbClr val="FFC915"/>
                </a:solidFill>
              </a:ln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海克力斯有限公司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268760"/>
            <a:ext cx="9065943" cy="5616624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文件人員</a:t>
            </a:r>
            <a:endParaRPr lang="en-US" altLang="zh-TW" sz="24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海空運進出口實務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電商平台實務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元，享勞保、健保及勞退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科系不拘，以國貿、航管、物流相關科系者佳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出勤時間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 上午九時至下午六時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休息時間及請假規定，由甲、乙、丙三方協議，依學生校外實習計畫書安排並配合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場域實務訓練所需，議定合理的休息時間及請假規定。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9218" name="Picture 2" descr="HiClicks 海克力斯| 美國韓國日本歐洲集貨代運、集運的第一選擇">
            <a:extLst>
              <a:ext uri="{FF2B5EF4-FFF2-40B4-BE49-F238E27FC236}">
                <a16:creationId xmlns:a16="http://schemas.microsoft.com/office/drawing/2014/main" id="{36B99F8D-07B8-4E5B-81D1-0DC71D799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68760"/>
            <a:ext cx="1728192" cy="1626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71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8F262B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高博士國際有限公司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496" y="1278953"/>
            <a:ext cx="9002310" cy="524682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電商實習生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新北市板橋區民權路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協助電商平台維運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訂單調貨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包裝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出貨支援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  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電商銷售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網路媒體投放報表整理與更新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  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參與行銷創意內容發想與討論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元，享勞保、健保及勞退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可於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08:30~09:00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間彈性打卡上班，及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小時用餐時間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496" y="1268759"/>
            <a:ext cx="9066940" cy="5489487"/>
          </a:xfrm>
          <a:prstGeom prst="rect">
            <a:avLst/>
          </a:prstGeom>
          <a:noFill/>
          <a:ln w="57150">
            <a:solidFill>
              <a:srgbClr val="8F26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42" name="Picture 2" descr="DK-博愛店| 高博士國際有限公司">
            <a:extLst>
              <a:ext uri="{FF2B5EF4-FFF2-40B4-BE49-F238E27FC236}">
                <a16:creationId xmlns:a16="http://schemas.microsoft.com/office/drawing/2014/main" id="{48BB8E3E-AFF3-49B1-AA13-8AF553D576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340768"/>
            <a:ext cx="1760984" cy="176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85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富邦媒體科技股份有限公司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43" y="1261639"/>
            <a:ext cx="9002310" cy="554260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電商實習生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台北市內湖區洲子街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協助電商單位事務推展與執行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商品上架相關行政作業；報表彙整、資料維護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廠商問題回覆、活動資料整理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元，享勞保、健保、勞退、團保。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週休二日。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小時為主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午休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12:00-13:30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不支薪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因實習生不收取福利金，無法享有職福會相關福利；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如未來實習通過留任考核者，可轉正，其年資延續不中斷；無停車位、無供餐。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1268759"/>
            <a:ext cx="9066940" cy="5589241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181" y="1340768"/>
            <a:ext cx="1962472" cy="19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99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6451" y="0"/>
            <a:ext cx="9828584" cy="1186558"/>
          </a:xfrm>
          <a:prstGeom prst="homePlate">
            <a:avLst/>
          </a:prstGeom>
          <a:solidFill>
            <a:srgbClr val="A591C3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80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統一百華股份有限公司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195" y="1272946"/>
            <a:ext cx="9105048" cy="5206194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營業實習生</a:t>
            </a:r>
            <a:endParaRPr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不限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統一時代百貨台北店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台北市信義區忠孝東路五段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DREAM PLAZA/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台北市信義區松高路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商場營運管理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含商場商品及人員管理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　　　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品牌活動接洽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　　　　  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商場服務及顧客意見處理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33,100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，享勞保、健保、勞退、獎學金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需不怕與人互動接觸、抗壓性強、擅溝通協調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須配合單位進行早晚班輪班、排班，可配合課程排班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　   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休假每週至少一例一休，時薪制實習生不限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出勤班別：早班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10:00-19:00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、晚班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13:00/13:30-22:00/22:30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依百貨營業時間而定，實際班別依照單位需求調整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1194595"/>
            <a:ext cx="9108504" cy="5618781"/>
          </a:xfrm>
          <a:prstGeom prst="rect">
            <a:avLst/>
          </a:prstGeom>
          <a:noFill/>
          <a:ln w="57150">
            <a:solidFill>
              <a:srgbClr val="A591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pic>
        <p:nvPicPr>
          <p:cNvPr id="10242" name="Picture 2" descr="統一時代百貨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3" b="26978"/>
          <a:stretch/>
        </p:blipFill>
        <p:spPr bwMode="auto">
          <a:xfrm>
            <a:off x="7164288" y="1268760"/>
            <a:ext cx="190500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82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6451" y="0"/>
            <a:ext cx="9828584" cy="1186558"/>
          </a:xfrm>
          <a:prstGeom prst="homePlate">
            <a:avLst/>
          </a:prstGeom>
          <a:solidFill>
            <a:srgbClr val="A591C3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80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統一百華股份有限公司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7216" y="1340768"/>
            <a:ext cx="9012072" cy="5369862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客服實習生</a:t>
            </a:r>
            <a:endParaRPr lang="en-US" altLang="zh-TW" sz="20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不限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統一時代百貨台北店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台北市信義區忠孝東路五段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DREAM PLAZA/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台北市信義區松高路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顧客、館內活動諮詢服務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　　　　　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廣播服務、會員卡辦理服務、外幣兌換、退稅服務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非本國國民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　　　　  　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禮券販售、三聯式發票換開作業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32,200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，享勞保、健保、勞退、獎學金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需不怕與人互動接觸、抗壓性強、擅溝通協調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須配合單位進行早晚班輪班、排班，可配合課程排班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　　　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休假每週至少一例一休，時薪制實習生不限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出勤班別：早班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10:00-19:00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、晚班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13:00/13:30-22:00/22:30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依百貨營業時間而定，實際班別依照單位需求調整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　　　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1268760"/>
            <a:ext cx="9108504" cy="5589240"/>
          </a:xfrm>
          <a:prstGeom prst="rect">
            <a:avLst/>
          </a:prstGeom>
          <a:noFill/>
          <a:ln w="57150">
            <a:solidFill>
              <a:srgbClr val="A591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pic>
        <p:nvPicPr>
          <p:cNvPr id="10242" name="Picture 2" descr="統一時代百貨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3" b="26978"/>
          <a:stretch/>
        </p:blipFill>
        <p:spPr bwMode="auto">
          <a:xfrm>
            <a:off x="7164288" y="1340768"/>
            <a:ext cx="1905000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955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1D2088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1D2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揆眾展覽事業股份有限公司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1155" y="1268760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行銷助理</a:t>
            </a:r>
            <a:endParaRPr lang="en-US" altLang="zh-TW" sz="20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台北市內湖區瑞湖街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及各展場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協助蒐集市場及通路資訊，專案預算編制與資料整理、成本分析與報表製作、活動宣傳支援、文案撰寫與一般行政協助，培養數據分析與溝通協調能力。　　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依勞動基準法規定最低薪資，享勞保、健保、勞退及團保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熟悉社群媒體操作與文案撰寫；具創意思維，對行銷宣傳有熱忱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工作時間彈性調整，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09:00-18:00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09:30-18:30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10:00-19:00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週休二日、比照國定假日休假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展覽期間依公司規定調整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每月有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次遲到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分鐘內不扣薪的寬鬆緩衝時間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3314" name="Picture 2" descr="揆眾展覽事業股份有限公司｜Accupass 活動通">
            <a:extLst>
              <a:ext uri="{FF2B5EF4-FFF2-40B4-BE49-F238E27FC236}">
                <a16:creationId xmlns:a16="http://schemas.microsoft.com/office/drawing/2014/main" id="{40DD633F-3A26-4D52-AD9D-31E8C3BD1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57192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95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0563" y="0"/>
            <a:ext cx="9746307" cy="1138865"/>
          </a:xfrm>
          <a:prstGeom prst="homePlate">
            <a:avLst/>
          </a:prstGeom>
          <a:solidFill>
            <a:srgbClr val="1D2088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1D208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揆眾展覽事業股份有限公司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1155" y="1268760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企劃助理</a:t>
            </a:r>
            <a:endParaRPr lang="en-US" altLang="zh-TW" sz="20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台北市內湖區瑞湖街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樓之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及各展場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協助展覽專案企劃與執行，包括資料蒐集、社群媒體經營、企劃書與簡報撰寫、廠商聯繫、行銷宣傳支援，以及現場活動流程與行政協助，培養專案管理與溝通協調能力。　　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0"/>
              </a:spcBef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依勞動基準法規定最低薪資，享勞保、健保、勞退及團保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具備資料蒐集、企劃書撰寫與簡報能力；具細心與責任感，善於團隊合作與溝通協調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工作時間彈性調整，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09:00-18:00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09:30-18:30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10:00-19:00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週休二日、比照國定假日休假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展覽期間依公司規定調整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每月有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次遲到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分鐘內不扣薪的寬鬆緩衝時間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Picture 2" descr="揆眾展覽事業股份有限公司｜Accupass 活動通">
            <a:extLst>
              <a:ext uri="{FF2B5EF4-FFF2-40B4-BE49-F238E27FC236}">
                <a16:creationId xmlns:a16="http://schemas.microsoft.com/office/drawing/2014/main" id="{12C14850-8402-4F7E-A1A3-E657E617C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157192"/>
            <a:ext cx="161925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22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DC6C0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DC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集思創意顧問股份有限公司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0450" y="1340768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行銷業務部實習生</a:t>
            </a:r>
            <a:endParaRPr lang="en-US" altLang="zh-TW" sz="20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台北市內湖區堤頂大道二段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巷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市場資料收集與分析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協助活動籌備與執行、宣傳活動辦理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文件與簡報彙整、資訊收集與整理、主管交辦事項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獎助學金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有社團經驗者佳；活潑、外向者佳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週一至週五，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09:30-18:30(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可彈性調整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，中午休息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(12:30-13:30)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7" y="1283858"/>
            <a:ext cx="1868695" cy="116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1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DC6C0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DC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集思創意顧問股份有限公司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4957" y="1268760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</a:t>
            </a:r>
            <a:r>
              <a:rPr lang="zh-TW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策展部實習生</a:t>
            </a:r>
            <a:endParaRPr lang="en-US" altLang="zh-TW" sz="36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台北市內湖區堤頂大道二段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巷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弄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因應企劃蒐集資料與驗證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協助主題策展企劃，產出對應內容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推播文案、平台宣傳素材企劃執行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協助公司對外的企劃合作，包含聯繫及一部份的行政事務執行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獎助學金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面試時須提供作品集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週一至周五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9:30-18:30(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可彈性調整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中午休息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(12:30-13:30)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268760"/>
            <a:ext cx="1881948" cy="117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19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E70012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E700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微星科技股份有限公司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8550" y="1196752"/>
            <a:ext cx="9065943" cy="5661248"/>
          </a:xfrm>
          <a:ln>
            <a:solidFill>
              <a:srgbClr val="E70012"/>
            </a:solidFill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物流運籌實習生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新北市中和區立德街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行政工作支援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文件歸檔與基本資料輸入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出貨文件製作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協助製作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invoice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packing list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等基礎文件</a:t>
            </a:r>
            <a:b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貨物追蹤作業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維護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e-tracking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系統與異常預警通知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運費請款處理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協助整理與核對帳單、提升請款時效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專案協助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6386" name="Picture 2" descr="AI WAVE SHOW 2025">
            <a:extLst>
              <a:ext uri="{FF2B5EF4-FFF2-40B4-BE49-F238E27FC236}">
                <a16:creationId xmlns:a16="http://schemas.microsoft.com/office/drawing/2014/main" id="{C25287F8-8CFD-4D40-BC61-0860B9EF0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301208"/>
            <a:ext cx="3632379" cy="180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652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0" y="0"/>
            <a:ext cx="9828584" cy="1186558"/>
          </a:xfrm>
          <a:prstGeom prst="homePlate">
            <a:avLst/>
          </a:prstGeom>
          <a:solidFill>
            <a:srgbClr val="1E1778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7504" y="803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A1C02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新竹物流股份有限公司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8057" y="1276684"/>
            <a:ext cx="9065943" cy="5472607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物流行政實習生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37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台北市士林區中山北路六段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文書行政作業、客戶電話接聽、操作貨件追蹤系統</a:t>
            </a: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31,700-32,700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元，享勞保、健保及勞退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具文書軟體操作能力、問題解決能力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上班時間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7:00-16:00/8:00-17:00/8:30-17:30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496" y="1268760"/>
            <a:ext cx="9108504" cy="5472608"/>
          </a:xfrm>
          <a:prstGeom prst="rect">
            <a:avLst/>
          </a:prstGeom>
          <a:noFill/>
          <a:ln w="57150">
            <a:solidFill>
              <a:srgbClr val="1E17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t="22821" r="3137" b="13686"/>
          <a:stretch/>
        </p:blipFill>
        <p:spPr>
          <a:xfrm>
            <a:off x="6778558" y="1346997"/>
            <a:ext cx="228870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5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36417F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36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rgbClr val="F4F4F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達人國際股份有限公司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4125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文件人員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B1-1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1AD38F9-B22A-4783-BE3E-12CEA4CDE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4368" y="5648931"/>
            <a:ext cx="1126735" cy="1062490"/>
          </a:xfrm>
          <a:prstGeom prst="rect">
            <a:avLst/>
          </a:prstGeom>
        </p:spPr>
      </p:pic>
      <p:pic>
        <p:nvPicPr>
          <p:cNvPr id="8" name="Picture 2" descr="達人國際股份有限公司-台灣公司網">
            <a:extLst>
              <a:ext uri="{FF2B5EF4-FFF2-40B4-BE49-F238E27FC236}">
                <a16:creationId xmlns:a16="http://schemas.microsoft.com/office/drawing/2014/main" id="{69B9E84F-F516-4F05-A28B-0794273FC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68760"/>
            <a:ext cx="1351498" cy="135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59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36417F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36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rgbClr val="F4F4F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達人國際股份有限公司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4125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業務人員</a:t>
            </a:r>
            <a:r>
              <a:rPr lang="en-US" altLang="zh-TW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役畢</a:t>
            </a:r>
            <a:r>
              <a:rPr lang="en-US" altLang="zh-TW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B1-1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8434" name="Picture 2" descr="達人國際股份有限公司-台灣公司網">
            <a:extLst>
              <a:ext uri="{FF2B5EF4-FFF2-40B4-BE49-F238E27FC236}">
                <a16:creationId xmlns:a16="http://schemas.microsoft.com/office/drawing/2014/main" id="{BEA74829-8742-4B27-B8E5-1B3144FC8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68760"/>
            <a:ext cx="1351498" cy="135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013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五邊形 4"/>
          <p:cNvSpPr/>
          <p:nvPr/>
        </p:nvSpPr>
        <p:spPr>
          <a:xfrm>
            <a:off x="-36512" y="0"/>
            <a:ext cx="9756576" cy="1186558"/>
          </a:xfrm>
          <a:prstGeom prst="homePlate">
            <a:avLst/>
          </a:prstGeom>
          <a:solidFill>
            <a:srgbClr val="FF339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53752"/>
            <a:ext cx="8507288" cy="1143000"/>
          </a:xfrm>
        </p:spPr>
        <p:txBody>
          <a:bodyPr>
            <a:noAutofit/>
          </a:bodyPr>
          <a:lstStyle/>
          <a:p>
            <a:pPr algn="l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富邦媒體科技股份有限公司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343" y="1261639"/>
            <a:ext cx="9002310" cy="5542609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資料建檔實習生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台北市內湖區洲子街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廣告系統及商品關鍵字資料登打、比對、簡易判讀資料正確性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廣告資訊上架相關行政作業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報表彙整、資料維護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元，享勞保、健保、勞退、團保。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ct val="120000"/>
              </a:lnSpc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週休二日。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7.5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小時為主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午休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12:00-13:30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不支薪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因實習生不收取福利金，無法享有職福會相關福利；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如未來實習通過留任考核者，可轉正，其年資延續不中斷；無停車位、無供餐。</a:t>
            </a:r>
          </a:p>
        </p:txBody>
      </p:sp>
      <p:sp>
        <p:nvSpPr>
          <p:cNvPr id="7" name="矩形 6"/>
          <p:cNvSpPr/>
          <p:nvPr/>
        </p:nvSpPr>
        <p:spPr>
          <a:xfrm>
            <a:off x="35496" y="1268759"/>
            <a:ext cx="9066940" cy="5589241"/>
          </a:xfrm>
          <a:prstGeom prst="rect">
            <a:avLst/>
          </a:prstGeom>
          <a:noFill/>
          <a:ln w="57150">
            <a:solidFill>
              <a:srgbClr val="FF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73" y="1340768"/>
            <a:ext cx="1962472" cy="196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75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36417F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3641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rgbClr val="F4F4F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達人國際股份有限公司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4125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財會人員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B1-1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11AD38F9-B22A-4783-BE3E-12CEA4CDEA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84368" y="5648931"/>
            <a:ext cx="1126735" cy="1062490"/>
          </a:xfrm>
          <a:prstGeom prst="rect">
            <a:avLst/>
          </a:prstGeom>
        </p:spPr>
      </p:pic>
      <p:pic>
        <p:nvPicPr>
          <p:cNvPr id="8" name="Picture 2" descr="達人國際股份有限公司-台灣公司網">
            <a:extLst>
              <a:ext uri="{FF2B5EF4-FFF2-40B4-BE49-F238E27FC236}">
                <a16:creationId xmlns:a16="http://schemas.microsoft.com/office/drawing/2014/main" id="{872D5D94-D476-4E66-B95B-6AA749F4C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268760"/>
            <a:ext cx="1351498" cy="135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66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D70E1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D70E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rgbClr val="004D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遠東百貨股份有限公司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5371" y="1318456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樓面管理實習生</a:t>
            </a:r>
            <a:endParaRPr lang="en-US" altLang="zh-TW" sz="24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信義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名、板橋中山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名、板橋新站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名、桃園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      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		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竹北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 、新竹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名、嘉義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信義、板橋中山、板橋新站、桃園、竹北、新竹、嘉義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樓面管理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品牌洽談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活動籌辦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市場調查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法定月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，享勞保、健保及勞退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週、每月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時，平均月休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天，依法每二週至少休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天例假日，每四週內至少休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天例假日，另依法給予國定假日。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遠東百貨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658" y="1258042"/>
            <a:ext cx="1090838" cy="10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6142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D70E1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D70E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rgbClr val="004DA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遠東百貨股份有限公司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5371" y="1318456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顧客服務實習生</a:t>
            </a:r>
            <a:endParaRPr lang="en-US" altLang="zh-TW" sz="24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信義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名、板橋中山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名、竹北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信義、板橋中山、竹北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顧客服務諮詢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接待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贈品兌換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總機服務、意見處理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法定月</a:t>
            </a:r>
            <a:r>
              <a:rPr lang="zh-TW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薪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，享勞保、健保及勞退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實習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週、每月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160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時，平均月休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天，依法每二週至少休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天例假日，每四週內至少休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天例假日，另依法給予國定假日。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遠東百貨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658" y="1258042"/>
            <a:ext cx="1090838" cy="10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756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01409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014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rgbClr val="FFE1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曜捷運通股份有限公司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4125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文件人員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B1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9458" name="Picture 2" descr="曜捷運通股份有限公司">
            <a:extLst>
              <a:ext uri="{FF2B5EF4-FFF2-40B4-BE49-F238E27FC236}">
                <a16:creationId xmlns:a16="http://schemas.microsoft.com/office/drawing/2014/main" id="{54245513-D1E5-4B8C-B4BB-152BAFE43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722" y="1268760"/>
            <a:ext cx="2420490" cy="94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39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01409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014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rgbClr val="FFE1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曜捷運通股份有限公司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5496" y="1268760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業務人員</a:t>
            </a:r>
            <a:r>
              <a:rPr lang="en-US" altLang="zh-TW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役畢</a:t>
            </a:r>
            <a:r>
              <a:rPr lang="en-US" altLang="zh-TW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B1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 descr="曜捷運通股份有限公司">
            <a:extLst>
              <a:ext uri="{FF2B5EF4-FFF2-40B4-BE49-F238E27FC236}">
                <a16:creationId xmlns:a16="http://schemas.microsoft.com/office/drawing/2014/main" id="{2C75E72F-A1A3-4013-AA42-491214599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722" y="1268760"/>
            <a:ext cx="2420490" cy="94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01409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014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rgbClr val="FFE1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曜捷運通股份有限公司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7483" y="1268760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財會人員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B1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Picture 2" descr="曜捷運通股份有限公司">
            <a:extLst>
              <a:ext uri="{FF2B5EF4-FFF2-40B4-BE49-F238E27FC236}">
                <a16:creationId xmlns:a16="http://schemas.microsoft.com/office/drawing/2014/main" id="{83D62702-5426-4034-A8DF-38C00B685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6722" y="1268760"/>
            <a:ext cx="2420490" cy="94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36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00000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1581" y="1211175"/>
            <a:ext cx="9065943" cy="5616624"/>
          </a:xfrm>
          <a:prstGeom prst="rect">
            <a:avLst/>
          </a:prstGeom>
          <a:noFill/>
          <a:ln w="571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zh-TW" altLang="en-US" sz="4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名流國際名品股份有限公司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18750" y="1225598"/>
            <a:ext cx="9065943" cy="5587778"/>
          </a:xfrm>
          <a:ln>
            <a:solidFill>
              <a:srgbClr val="431E49"/>
            </a:solidFill>
          </a:ln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電商拍照修圖上傳</a:t>
            </a:r>
            <a:endParaRPr lang="en-US" altLang="zh-TW" sz="24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台北市大安區復興南路一段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148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商品知識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公司所有精品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產品拍照、去背，上傳到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EC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網站及各平台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協助商品出貨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喜歡拍照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排班制；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09:00-18:00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休息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pic>
        <p:nvPicPr>
          <p:cNvPr id="1026" name="Picture 2" descr="名流國際名品股份有限公司| 公司資訊- 1111人力銀行">
            <a:extLst>
              <a:ext uri="{FF2B5EF4-FFF2-40B4-BE49-F238E27FC236}">
                <a16:creationId xmlns:a16="http://schemas.microsoft.com/office/drawing/2014/main" id="{DB3B92EA-F011-45F8-97D0-43D7A9A586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92" b="24208"/>
          <a:stretch/>
        </p:blipFill>
        <p:spPr bwMode="auto">
          <a:xfrm>
            <a:off x="7737927" y="1258394"/>
            <a:ext cx="1298569" cy="73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59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1C515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1C5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zh-TW" altLang="en-US" sz="4400" b="1" dirty="0">
                <a:solidFill>
                  <a:srgbClr val="F3F1E5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張飛創意行銷有限公司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2561" y="1179056"/>
            <a:ext cx="9065943" cy="5616624"/>
          </a:xfrm>
          <a:ln>
            <a:solidFill>
              <a:srgbClr val="1C5159"/>
            </a:solidFill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行銷助理</a:t>
            </a:r>
            <a:endParaRPr lang="en-US" altLang="zh-TW" sz="24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台北市信義區基隆路一段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333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0307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室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實習期間：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整合行銷策略協同制定；</a:t>
            </a:r>
            <a:r>
              <a:rPr lang="zh-TW" altLang="en-US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內容創作、協助創意發想；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用戶互動和關係管理；成果分析和報告；其他整合行銷協助庶務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29,500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eaLnBrk="0" hangingPunct="0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專業知識與技能：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熟悉網路行銷概念與流行話題趨勢、良好的報告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eaLnBrk="0" hangingPunc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製作能力、具備基礎文書工具使用能力、良好的溝通能力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eaLnBrk="0" hangingPunc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工作技能：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網路活動、廣告製作規劃與執行；數位媒體行銷；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eaLnBrk="0" hangingPunc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內容行銷；社群媒體經營管理；口碑操作；廣告企劃案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文案撰寫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 eaLnBrk="0" hangingPunc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溝通與協調能力：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具配創意思維、對學習主動積極；良好的時間管理能力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日班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09:00-18:00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，週休二日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74853B94-113E-464B-B92A-8CFEA7E96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1268760"/>
            <a:ext cx="1228896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4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2" y="-27384"/>
            <a:ext cx="9746307" cy="1138865"/>
          </a:xfrm>
          <a:prstGeom prst="homePlate">
            <a:avLst/>
          </a:prstGeom>
          <a:solidFill>
            <a:srgbClr val="99815D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9981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國泰飯店觀光事業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0" y="1174440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客務部</a:t>
            </a:r>
            <a:endParaRPr lang="en-US" altLang="zh-TW" sz="20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和逸台北民生館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名、和逸台北忠孝館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名、慕軒飯店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名、和逸高雄中山館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名、台北國泰萬怡酒店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和逸台北民生館、和逸台北忠孝館、慕軒飯店、和逸高雄中山館、台北國泰萬怡酒店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顧客接待、問題諮詢服務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良好溝通協調及緊急應變能力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旅客行李寄運及門口迎賓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提供旅遊諮詢、路線規劃等，協助安排交通工具租用、接送等事宜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30,000~31,500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元，享勞保、健保、團保。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):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提供語言津貼、實習畢業後直接回任公司，年資可累計、免費參加各項訓練課程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25457" b="23630"/>
          <a:stretch/>
        </p:blipFill>
        <p:spPr>
          <a:xfrm>
            <a:off x="6381702" y="6309320"/>
            <a:ext cx="2652687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76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2" y="-27384"/>
            <a:ext cx="9746307" cy="1138865"/>
          </a:xfrm>
          <a:prstGeom prst="homePlate">
            <a:avLst/>
          </a:prstGeom>
          <a:solidFill>
            <a:srgbClr val="99815D"/>
          </a:solidFill>
          <a:ln>
            <a:solidFill>
              <a:srgbClr val="99815D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9981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國泰飯店觀光事業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0" y="1174440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活動部</a:t>
            </a:r>
            <a:endParaRPr lang="en-US" altLang="zh-TW" sz="20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和逸台南西門館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和逸台南西門館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協助企劃發想，撰寫及執行，主持每季館內活動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硬體設備維護、回報工程部異常狀況或損壞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現場秩序維持、設備用品維護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遊戲室環境整理、現場秩序維護，衛生護理、玩具用品維護及商品販賣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30,000~31,500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元，享勞保、健保、團保。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):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提供語言津貼、實習畢業後直接回任公司，年資可累計、免費參加各項訓練課程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268760"/>
            <a:ext cx="2652687" cy="84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6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268885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2688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上島食品股份有限公司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268760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行銷實習生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新北市中和區建六路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每週至少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線下活動籌畫與執行：商業展覽、產品發佈活動、飲調相關課程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</a:t>
            </a:r>
            <a:r>
              <a:rPr lang="en-US" altLang="zh-TW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spc="-1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美編設計與圖片製作：使用圖片編輯軟體產出、印刷廠聯繫發印</a:t>
            </a:r>
            <a:endParaRPr lang="en-US" altLang="zh-TW" sz="2000" spc="-1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社群平台經營與管理：文案產出、影片拍攝與剪輯、定期更新貼文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廣告投放操作與追蹤：廣告關鍵字與社群廣告投放、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　　　　　　　   後續廣告成效追蹤與彙總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每週至少可以排班三個整天優先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一天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上班時間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10:00-17:00(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午休一小時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，國定假日依法休假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1294440"/>
            <a:ext cx="1637783" cy="1630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61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2" y="-27384"/>
            <a:ext cx="9746307" cy="1138865"/>
          </a:xfrm>
          <a:prstGeom prst="homePlate">
            <a:avLst/>
          </a:prstGeom>
          <a:solidFill>
            <a:srgbClr val="99815D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9981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國泰飯店觀光事業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2551" y="1237399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訂房組</a:t>
            </a:r>
            <a:endParaRPr lang="en-US" altLang="zh-TW" sz="20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和逸高雄中山館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和逸高雄中山館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電話接聽，處理客房預定和促銷專案諮詢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回覆訂房電子郵件與訂單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追蹤訂房單與確認訂房作業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訂房系統操作與訂房報表製作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30,000~31,500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元，享勞保、健保、團保。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):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提供語言津貼、實習畢業後直接回任公司，年資可累計、免費參加各項訓練課程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1340768"/>
            <a:ext cx="2652687" cy="84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40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0080CC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008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網讚策略有限公司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1055" y="1196752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網路社群實習生</a:t>
            </a:r>
            <a:endParaRPr lang="en-US" altLang="zh-TW" sz="22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新北市板橋區四川路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段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社群互動與社團話題經營：協助撰寫、排成與發佈社群貼文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數據分析與報告：追蹤社群貼文成效，製作數據報表</a:t>
            </a:r>
            <a:b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競品與趨勢研究：監測社群平台與業界趨勢，蒐集競品案例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行銷專案支援：參與品牌行銷企劃發想，協助執行各類市場推廣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有關注網路社群平台佳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週休二日。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t="24444" b="21781"/>
          <a:stretch/>
        </p:blipFill>
        <p:spPr>
          <a:xfrm>
            <a:off x="7131496" y="1268760"/>
            <a:ext cx="190500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7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0080CC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008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網讚策略有限公司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1055" y="1196752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2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品牌數位行銷實習助理</a:t>
            </a:r>
            <a:endParaRPr lang="en-US" altLang="zh-TW" sz="22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新北市板橋區四川路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段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23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針對企業品牌或客戶新媒體行銷宣傳，包含新媒體維運、影音企劃製作、有梗圖文企劃、網紅合作、客製化商品等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行銷企劃：資料蒐集、彙整，進行創意會議發想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創意激盪：掌握數據分析報告、激發創意社群企劃發想、實際演練</a:t>
            </a:r>
            <a:b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商務溝通：參與提案會議，籌備與執行，跨部門跨領域溝通     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7D930EA-347A-47A2-A001-3665BE22B0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444" b="21781"/>
          <a:stretch/>
        </p:blipFill>
        <p:spPr>
          <a:xfrm>
            <a:off x="7131496" y="1268760"/>
            <a:ext cx="1905000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77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DC6C0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DC6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3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萬達國際物流股份有限公司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42561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海空運後勤行政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3-5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台北市中山區市民大道三段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209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繕打文件，製作提單     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與客戶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同行核對文件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29,500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加獎金，享勞保、健保及勞退。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配合法定薪資調整，另依航線業績發放獎金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穩定發展有升遷外派國外機會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多益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分以上為佳，英打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分鐘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週休二日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1268760"/>
            <a:ext cx="1916382" cy="100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54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D84A48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D84A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大同股份有限公司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106651" y="1268760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重電事業部外銷業務助理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桃園市大園區內海里民生路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協助業務處理訂單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其他主管交辦事項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29,500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元，享勞保、健保、勞退、三節獎金、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員工購股補助、激勵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久任獎金、全體員工團體保險、定期免費健康檢查等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...</a:t>
            </a: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多益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分以上，如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750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分以上，另加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週休二日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263" y="1268760"/>
            <a:ext cx="2733303" cy="84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54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D90349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D903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創異公關顧問</a:t>
            </a:r>
            <a:r>
              <a:rPr lang="en-US" altLang="zh-TW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股</a:t>
            </a:r>
            <a:r>
              <a:rPr lang="en-US" altLang="zh-TW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268760"/>
            <a:ext cx="9065943" cy="5661248"/>
          </a:xfrm>
          <a:ln>
            <a:noFill/>
          </a:ln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專案實習工讀生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台北市中山區民生東路二段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172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專案與行政助理相關工作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元，享勞保、健保及勞退。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085184"/>
            <a:ext cx="1616968" cy="161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7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BC904E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BC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台北金融大樓股份有限公司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4162" y="12016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購物中心客服人員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台北市信義區信義路五段七號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B1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樓商場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執行日常服務台諮詢事宜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嬰兒車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輪椅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行動電源出借、退稅作業、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外幣兌換、電子禮券銷售、禮讚卡申辦、拾獲遺失物處理、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館內、外諮詢服務、哺給乳室管理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.....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，以順利解決客戶問題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檔期活動支援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〈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贈品兌換、盤點作業、電子禮卷盤點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〉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、館內導覽協助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收集及整合顧客諮詢資料，製作及分析勤務相關報告，提升客服品質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記錄顧客建議或抱怨並適時通知相關單位協助處理，以提升客戶滿意度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-33,000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教育訓練、電子禮卷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’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員工購物、用餐優惠、社團活動等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具任一外語能力佳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英文、日文、韓文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輪班制、前後勤月工時一致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79" y="1268760"/>
            <a:ext cx="2180569" cy="105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42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BC904E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BC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台北金融大樓股份有限公司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4162" y="12016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景觀台客服人員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台北市信義區信義路五段七號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樓景觀台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提供現場客戶服務，處理現場一般事務與協助緊急事件應變，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確保服務品質及客戶滿意。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操作相關設施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電梯、票務及銷售系統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，維護公司利益與客戶安全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及解決客戶問題。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導引遊客參觀順暢度，提供場域資訊及確保客戶旅遊體驗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-33,000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教育訓練、電子禮卷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’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員工購物、用餐優惠、社團活動等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具任一外語能力佳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英文、日文、韓文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輪班制、前後勤月工時一致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79" y="1268760"/>
            <a:ext cx="2180569" cy="105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42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BC904E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BC90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台北金融大樓股份有限公司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4162" y="12016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貴賓室客服人員</a:t>
            </a:r>
            <a:endParaRPr lang="en-US" altLang="zh-TW" sz="28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台北市信義區信義路五段七號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樓貴賓室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了解會員需求，客製化及精緻的顧客服務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會員關係維護，增加會員忠誠度以促進營運業績的最大化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掌握精品時尚產業流行資訊，負責貴賓室品牌或自辦活動洽談及執行，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以增進頂級顧客權益及滿意度</a:t>
            </a: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 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客戶意見收集及處理，提升服務品質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31,000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-33,000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教育訓練、電子禮卷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’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員工購物、用餐優惠、社團活動等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具任一外語能力佳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英文、日文、韓文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皆可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輪班制、前後勤月工時一致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79" y="1268760"/>
            <a:ext cx="2180569" cy="105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93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00A651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00A65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長榮航太科技股份有限公司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212774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實習生</a:t>
            </a:r>
            <a:endParaRPr lang="en-US" altLang="zh-TW" sz="24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桃園市大園區航站南路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物料管理</a:t>
            </a:r>
          </a:p>
          <a:p>
            <a:pPr marL="0" indent="0" algn="just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倉儲物流</a:t>
            </a:r>
          </a:p>
          <a:p>
            <a:pPr marL="0" indent="0" algn="just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 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航材接收檢驗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免費員工餐廳、免費交通車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台北、南崁至公司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小時之工時制度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08:30-17:30</a:t>
            </a:r>
          </a:p>
          <a:p>
            <a:pPr marL="0" indent="0" algn="just" eaLnBrk="0" hangingPunct="0"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配合實施週休二日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74" name="Picture 2" descr="長榮航太科技股份有限公司- 亞洲無人機AI創新應用研發中心">
            <a:extLst>
              <a:ext uri="{FF2B5EF4-FFF2-40B4-BE49-F238E27FC236}">
                <a16:creationId xmlns:a16="http://schemas.microsoft.com/office/drawing/2014/main" id="{638968E8-9DD1-41F0-B317-DFC41BFDDF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09" b="27909"/>
          <a:stretch/>
        </p:blipFill>
        <p:spPr bwMode="auto">
          <a:xfrm>
            <a:off x="5986520" y="1268760"/>
            <a:ext cx="3049976" cy="101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60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835" y="1227680"/>
            <a:ext cx="9065943" cy="561662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元捷國際物流股份有限公司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241376"/>
            <a:ext cx="9065943" cy="5661248"/>
          </a:xfrm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文件人員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/>
          <a:srcRect l="10648" t="21356" r="9495" b="6035"/>
          <a:stretch/>
        </p:blipFill>
        <p:spPr>
          <a:xfrm>
            <a:off x="6804248" y="1295667"/>
            <a:ext cx="216024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1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D10216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D102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欣臨企業股份有限公司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212774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倉管人員</a:t>
            </a:r>
            <a:endParaRPr lang="en-US" altLang="zh-TW" sz="20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2-3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桃園市龜山鄉頂湖一街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號；新北市林口區中湖路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47-1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負責倉庫進出貨、退貨上架、補儲作業、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QC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倉管相關工作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定期盤點作業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基礎電腦及倉儲系統操作、倉儲環境維護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其他主管交辦事項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時薪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196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樂於工作、主動積極；須配合加班；會使用電動拖板車尤佳；具推高機操作證照優先錄取，每月額外發放技能加給。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早班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08:30-17:30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；中班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13:30-22:00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，週休二日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欣臨企業股份有限公司| 台灣食物銀行">
            <a:extLst>
              <a:ext uri="{FF2B5EF4-FFF2-40B4-BE49-F238E27FC236}">
                <a16:creationId xmlns:a16="http://schemas.microsoft.com/office/drawing/2014/main" id="{D2F83D49-7863-4511-8D0D-83B572570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0" b="29210"/>
          <a:stretch/>
        </p:blipFill>
        <p:spPr bwMode="auto">
          <a:xfrm>
            <a:off x="6904992" y="5733256"/>
            <a:ext cx="2092288" cy="90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68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36513" y="11031"/>
            <a:ext cx="9746307" cy="1138865"/>
          </a:xfrm>
          <a:prstGeom prst="homePlate">
            <a:avLst/>
          </a:prstGeom>
          <a:solidFill>
            <a:srgbClr val="D10216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D102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2000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欣臨企業股份有限公司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212774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en-US" altLang="zh-TW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PM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儲備幹部</a:t>
            </a:r>
            <a:r>
              <a:rPr lang="en-US" altLang="zh-TW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糖果</a:t>
            </a:r>
            <a:r>
              <a:rPr lang="en-US" altLang="zh-TW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餅乾</a:t>
            </a:r>
            <a:r>
              <a:rPr lang="en-US" altLang="zh-TW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食品</a:t>
            </a:r>
            <a:r>
              <a:rPr lang="en-US" altLang="zh-TW" sz="28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0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1-3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台北市中山區南京東路三段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協助產品經理商品管理等相關工作、零售與餐飲通路行銷活動協助執行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對帳、請款資料彙整及流程申請與追蹤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包材控管、商品庫存、訂單及進貨數量溝通核對及管理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每月業績報表、庫存報表、行銷活動及花費報表整理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客戶管理與服務，客服電話接聽與處理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38,000-40,000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有責任感，心細善溝通協調，思考邏輯清楚者佳；具數字分析及整合能力者，具零售業之產品企劃工作經驗者為佳；跨部門溝通、良好表達能力、人際互動技巧佳；正面思考，有企圖心，具團隊合作精神。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 eaLnBrk="0" hangingPunct="0"/>
            <a:r>
              <a:rPr lang="zh-TW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09:00-18:00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，週休二日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欣臨企業股份有限公司| 台灣食物銀行">
            <a:extLst>
              <a:ext uri="{FF2B5EF4-FFF2-40B4-BE49-F238E27FC236}">
                <a16:creationId xmlns:a16="http://schemas.microsoft.com/office/drawing/2014/main" id="{D2F83D49-7863-4511-8D0D-83B572570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20" b="29210"/>
          <a:stretch/>
        </p:blipFill>
        <p:spPr bwMode="auto">
          <a:xfrm>
            <a:off x="6876256" y="1268760"/>
            <a:ext cx="2092288" cy="90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26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EC871F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1"/>
            <a:ext cx="9065943" cy="5650217"/>
          </a:xfrm>
          <a:prstGeom prst="rect">
            <a:avLst/>
          </a:prstGeom>
          <a:noFill/>
          <a:ln w="57150">
            <a:solidFill>
              <a:srgbClr val="EC8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n>
                <a:solidFill>
                  <a:srgbClr val="FFC915"/>
                </a:solidFill>
              </a:ln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3600" b="1" dirty="0">
                <a:solidFill>
                  <a:srgbClr val="1914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人才天下有限公司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5495" y="1196752"/>
            <a:ext cx="9065943" cy="5661248"/>
          </a:xfrm>
          <a:ln>
            <a:solidFill>
              <a:srgbClr val="EC871F"/>
            </a:solidFill>
          </a:ln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營運部實習生</a:t>
            </a:r>
            <a:endParaRPr lang="en-US" altLang="zh-TW" sz="24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台北市信義區信義路五段五號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5F22-26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室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32-40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活動現場統籌與監督管理；行政事務處理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專案籌備、執行、推動與時程控管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電話接聽與人員接待事項；文件或資料輸入建檔處理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活動庫存盤點與活動用品管理整理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元，享勞保、健保，享有不定期專案、任務獎金、合約期滿優先轉正、年節禮盒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社團活動經驗、喜歡與人接觸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認真、細心、活潑、開朗、具責任感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依勞基法規定休假，如遇假日安排執勤活動，可依公司規定平日排休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0F9EE73-A692-4867-981C-EA706AFDE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1269497"/>
            <a:ext cx="1295407" cy="129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7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EC871F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1"/>
            <a:ext cx="9065943" cy="5650217"/>
          </a:xfrm>
          <a:prstGeom prst="rect">
            <a:avLst/>
          </a:prstGeom>
          <a:noFill/>
          <a:ln w="57150">
            <a:solidFill>
              <a:srgbClr val="EC8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n>
                <a:solidFill>
                  <a:srgbClr val="FFC915"/>
                </a:solidFill>
              </a:ln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3600" b="1" dirty="0">
                <a:solidFill>
                  <a:srgbClr val="1914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人才天下有限公司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5495" y="1196752"/>
            <a:ext cx="9065943" cy="5661248"/>
          </a:xfrm>
          <a:ln>
            <a:solidFill>
              <a:srgbClr val="EC871F"/>
            </a:solidFill>
          </a:ln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行政部實習生</a:t>
            </a:r>
            <a:r>
              <a:rPr lang="en-US" altLang="zh-TW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行政物管</a:t>
            </a:r>
            <a:r>
              <a:rPr lang="en-US" altLang="zh-TW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台北市信義區信義路五段五號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5F22-26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室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32-40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辦公室物品與活動用物品清點、採購、保管、維護與管理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報修與報廢等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依照公司內部的行政流程，處理一般行政及文書處理業務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維護辦公室環境與設備之整潔、其他行政相關事務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不定期支援公司專案活動、主管交辦事項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元，享勞保、健保，享有不定期專案、任務獎金、合約期滿優先轉正、年節禮盒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社團活動經驗、喜歡與人接觸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認真、細心、活潑、開朗、具責任感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依勞基法規定休假，如遇假日安排執勤活動，可依公司規定平日排休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0F9EE73-A692-4867-981C-EA706AFDE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1269497"/>
            <a:ext cx="1295407" cy="129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2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EC871F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1"/>
            <a:ext cx="9065943" cy="5650217"/>
          </a:xfrm>
          <a:prstGeom prst="rect">
            <a:avLst/>
          </a:prstGeom>
          <a:noFill/>
          <a:ln w="57150">
            <a:solidFill>
              <a:srgbClr val="EC871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600">
              <a:ln>
                <a:solidFill>
                  <a:srgbClr val="FFC915"/>
                </a:solidFill>
              </a:ln>
            </a:endParaRPr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3600" b="1" dirty="0">
                <a:solidFill>
                  <a:srgbClr val="19141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人才天下有限公司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35495" y="1196752"/>
            <a:ext cx="9065943" cy="5661248"/>
          </a:xfrm>
          <a:ln>
            <a:solidFill>
              <a:srgbClr val="EC871F"/>
            </a:solidFill>
          </a:ln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行政部實習生</a:t>
            </a:r>
            <a:endParaRPr lang="en-US" altLang="zh-TW" sz="2400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台北市信義區信義路五段五號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5F22-26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室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32-40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依照公司內部的行政流程，處理一般行政及文書處理業務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維護辦公室環境與設備之整潔、電話接聽與人員接待事項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不定期支援公司專案活動、主管交辦事項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文件或資料輸入建檔處理、文件收發與檔案管理、文書處理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排版能力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元，享勞保、健保，享有不定期專案、任務獎金、合約期滿優先轉正、年節禮盒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社團活動經驗、喜歡與人接觸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認真、細心、活潑、開朗、具責任感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依勞基法規定休假，如遇假日安排執勤活動，可依公司規定平日排休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20F9EE73-A692-4867-981C-EA706AFDE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0352" y="1269497"/>
            <a:ext cx="1295407" cy="129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4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7125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0"/>
            <a:ext cx="9399075" cy="685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92" y="836712"/>
            <a:ext cx="4757962" cy="39770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022658"/>
            <a:ext cx="2844824" cy="2835342"/>
          </a:xfrm>
          <a:prstGeom prst="rect">
            <a:avLst/>
          </a:prstGeom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 rot="21228754">
            <a:off x="2422349" y="896032"/>
            <a:ext cx="6540345" cy="1754779"/>
          </a:xfrm>
        </p:spPr>
        <p:txBody>
          <a:bodyPr>
            <a:noAutofit/>
          </a:bodyPr>
          <a:lstStyle/>
          <a:p>
            <a:pPr algn="l"/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r>
              <a:rPr lang="en-US" altLang="zh-TW" sz="4800" dirty="0">
                <a:solidFill>
                  <a:srgbClr val="FF0000"/>
                </a:solidFill>
                <a:latin typeface="華康儷金黑(P)" pitchFamily="34" charset="-120"/>
                <a:ea typeface="華康儷金黑(P)" pitchFamily="34" charset="-120"/>
                <a:cs typeface="+mn-cs"/>
              </a:rPr>
              <a:t>(</a:t>
            </a:r>
            <a:r>
              <a:rPr lang="zh-TW" altLang="en-US" sz="4800" dirty="0">
                <a:solidFill>
                  <a:srgbClr val="FF0000"/>
                </a:solidFill>
                <a:latin typeface="華康儷金黑(P)" pitchFamily="34" charset="-120"/>
                <a:ea typeface="華康儷金黑(P)" pitchFamily="34" charset="-120"/>
                <a:cs typeface="+mn-cs"/>
              </a:rPr>
              <a:t>學期</a:t>
            </a:r>
            <a:r>
              <a:rPr lang="en-US" altLang="zh-TW" sz="4800" dirty="0">
                <a:solidFill>
                  <a:srgbClr val="FF0000"/>
                </a:solidFill>
                <a:latin typeface="華康儷金黑(P)" pitchFamily="34" charset="-120"/>
                <a:ea typeface="華康儷金黑(P)" pitchFamily="34" charset="-120"/>
                <a:cs typeface="+mn-cs"/>
              </a:rPr>
              <a:t>720</a:t>
            </a:r>
            <a:r>
              <a:rPr lang="zh-TW" altLang="en-US" sz="4800" dirty="0">
                <a:solidFill>
                  <a:srgbClr val="FF0000"/>
                </a:solidFill>
                <a:latin typeface="華康儷金黑(P)" pitchFamily="34" charset="-120"/>
                <a:ea typeface="華康儷金黑(P)" pitchFamily="34" charset="-120"/>
                <a:cs typeface="+mn-cs"/>
              </a:rPr>
              <a:t>小時</a:t>
            </a:r>
            <a:r>
              <a:rPr lang="en-US" altLang="zh-TW" sz="4800" dirty="0">
                <a:solidFill>
                  <a:srgbClr val="FF0000"/>
                </a:solidFill>
                <a:latin typeface="華康儷金黑(P)" pitchFamily="34" charset="-120"/>
                <a:ea typeface="華康儷金黑(P)" pitchFamily="34" charset="-120"/>
                <a:cs typeface="+mn-cs"/>
              </a:rPr>
              <a:t>)</a:t>
            </a:r>
            <a:r>
              <a:rPr lang="zh-TW" altLang="en-US" sz="4800" dirty="0">
                <a:solidFill>
                  <a:srgbClr val="FF0000"/>
                </a:solidFill>
                <a:latin typeface="華康儷金黑(P)" pitchFamily="34" charset="-120"/>
                <a:ea typeface="華康儷金黑(P)" pitchFamily="34" charset="-120"/>
                <a:cs typeface="+mn-cs"/>
              </a:rPr>
              <a:t>學生校外實習媒合說明會暨面試</a:t>
            </a:r>
          </a:p>
        </p:txBody>
      </p:sp>
      <p:sp>
        <p:nvSpPr>
          <p:cNvPr id="12" name="標題 5"/>
          <p:cNvSpPr txBox="1">
            <a:spLocks/>
          </p:cNvSpPr>
          <p:nvPr/>
        </p:nvSpPr>
        <p:spPr>
          <a:xfrm rot="21228754">
            <a:off x="2700506" y="2633176"/>
            <a:ext cx="6776551" cy="30518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114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年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10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月</a:t>
            </a:r>
            <a:r>
              <a:rPr lang="en-US" altLang="zh-TW" sz="3200" dirty="0">
                <a:solidFill>
                  <a:srgbClr val="7030A0"/>
                </a:solidFill>
                <a:latin typeface="華康儷金黑(P)" pitchFamily="34" charset="-120"/>
                <a:ea typeface="華康儷金黑(P)" pitchFamily="34" charset="-120"/>
              </a:rPr>
              <a:t>29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日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(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星期</a:t>
            </a:r>
            <a:r>
              <a:rPr lang="zh-TW" altLang="en-US" sz="3200" dirty="0">
                <a:solidFill>
                  <a:srgbClr val="7030A0"/>
                </a:solidFill>
                <a:latin typeface="華康儷金黑(P)" pitchFamily="34" charset="-120"/>
                <a:ea typeface="華康儷金黑(P)" pitchFamily="34" charset="-120"/>
              </a:rPr>
              <a:t>三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)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上午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10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時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20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分</a:t>
            </a:r>
            <a:b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</a:b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綜合教學大樓</a:t>
            </a:r>
            <a:r>
              <a:rPr kumimoji="0" lang="en-US" altLang="zh-TW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8</a:t>
            </a:r>
            <a:r>
              <a:rPr kumimoji="0" lang="zh-TW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華康儷金黑(P)" pitchFamily="34" charset="-120"/>
                <a:ea typeface="華康儷金黑(P)" pitchFamily="34" charset="-120"/>
              </a:rPr>
              <a:t>樓國際會議廳</a:t>
            </a:r>
            <a:endParaRPr kumimoji="0" lang="en-US" altLang="zh-TW" sz="32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華康儷金黑(P)" pitchFamily="34" charset="-120"/>
              <a:ea typeface="華康儷金黑(P)" pitchFamily="34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300" dirty="0">
                <a:solidFill>
                  <a:srgbClr val="FF0000"/>
                </a:solidFill>
                <a:latin typeface="華康儷金黑(P)" pitchFamily="34" charset="-120"/>
                <a:ea typeface="華康儷金黑(P)" pitchFamily="34" charset="-120"/>
              </a:rPr>
              <a:t>我們不見不散唷</a:t>
            </a:r>
            <a:r>
              <a:rPr lang="en-US" altLang="zh-TW" sz="3300" dirty="0">
                <a:solidFill>
                  <a:srgbClr val="FF0000"/>
                </a:solidFill>
                <a:latin typeface="華康儷金黑(P)" pitchFamily="34" charset="-120"/>
                <a:ea typeface="華康儷金黑(P)" pitchFamily="34" charset="-120"/>
              </a:rPr>
              <a:t>~</a:t>
            </a:r>
            <a:br>
              <a:rPr kumimoji="0" lang="en-US" altLang="zh-TW" sz="33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</a:br>
            <a:endParaRPr kumimoji="0" lang="zh-TW" altLang="en-US" sz="3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4" name="文字方塊 13"/>
          <p:cNvSpPr txBox="1"/>
          <p:nvPr/>
        </p:nvSpPr>
        <p:spPr>
          <a:xfrm rot="21382913">
            <a:off x="7236584" y="4734237"/>
            <a:ext cx="136801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C00000"/>
                </a:solidFill>
                <a:latin typeface="華康儷金黑(P)" pitchFamily="34" charset="-120"/>
                <a:ea typeface="華康儷金黑(P)" pitchFamily="34" charset="-120"/>
              </a:rPr>
              <a:t>Fighting</a:t>
            </a:r>
            <a:endParaRPr lang="zh-TW" altLang="en-US" sz="2400" b="1" dirty="0">
              <a:solidFill>
                <a:srgbClr val="C00000"/>
              </a:solidFill>
              <a:latin typeface="華康儷金黑(P)" pitchFamily="34" charset="-120"/>
              <a:ea typeface="華康儷金黑(P)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 rot="21271813">
            <a:off x="2411792" y="961880"/>
            <a:ext cx="2648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3333FF"/>
                </a:solidFill>
                <a:latin typeface="華康儷金黑(P)" pitchFamily="34" charset="-120"/>
                <a:ea typeface="華康儷金黑(P)" pitchFamily="34" charset="-120"/>
              </a:rPr>
              <a:t>行銷與流通管理系</a:t>
            </a:r>
          </a:p>
        </p:txBody>
      </p:sp>
    </p:spTree>
    <p:extLst>
      <p:ext uri="{BB962C8B-B14F-4D97-AF65-F5344CB8AC3E}">
        <p14:creationId xmlns:p14="http://schemas.microsoft.com/office/powerpoint/2010/main" val="444806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35496" y="1196752"/>
            <a:ext cx="9065943" cy="561662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元捷國際物流股份有限公司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8057" y="1198984"/>
            <a:ext cx="9065943" cy="5661248"/>
          </a:xfrm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業務人員</a:t>
            </a:r>
            <a:r>
              <a:rPr lang="en-US" altLang="zh-TW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役畢</a:t>
            </a:r>
            <a:r>
              <a:rPr lang="en-US" altLang="zh-TW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A6710F2-B0CB-40F6-80E6-482DC38AB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48" t="21356" r="9495" b="6035"/>
          <a:stretch/>
        </p:blipFill>
        <p:spPr>
          <a:xfrm>
            <a:off x="6804248" y="1295667"/>
            <a:ext cx="216024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10269" y="11031"/>
            <a:ext cx="9746307" cy="1138865"/>
          </a:xfrm>
          <a:prstGeom prst="homePlat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bg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709" y="1219064"/>
            <a:ext cx="9065943" cy="5616624"/>
          </a:xfrm>
          <a:prstGeom prst="rect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14808" y="6896"/>
            <a:ext cx="906594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z="5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元捷國際物流股份有限公司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74125" y="1196752"/>
            <a:ext cx="9065943" cy="5661248"/>
          </a:xfrm>
        </p:spPr>
        <p:txBody>
          <a:bodyPr>
            <a:noAutofit/>
          </a:bodyPr>
          <a:lstStyle/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b="1" spc="-15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財會人員</a:t>
            </a:r>
            <a:endParaRPr lang="en-US" altLang="zh-TW" b="1" spc="-15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1-2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台北市中正區衡陽路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樓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38.75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海空運承攬運送、海空運進出口實務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30,000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zh-TW" alt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endParaRPr lang="en-US" altLang="zh-TW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週一至週五上午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9:00-18:00</a:t>
            </a: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休息時間及請假規定，由甲、乙、丙三方協議，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依學生校外實習計畫書安排並配合實習場域實務訓練所需，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議定合理的休息時間及請假規定。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B8535E8-67B9-46DA-98D4-8E51C0C301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48" t="21356" r="9495" b="6035"/>
          <a:stretch/>
        </p:blipFill>
        <p:spPr>
          <a:xfrm>
            <a:off x="6804248" y="1295667"/>
            <a:ext cx="2160240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8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五邊形 3"/>
          <p:cNvSpPr/>
          <p:nvPr/>
        </p:nvSpPr>
        <p:spPr>
          <a:xfrm>
            <a:off x="-6896" y="11031"/>
            <a:ext cx="9746307" cy="1138865"/>
          </a:xfrm>
          <a:prstGeom prst="homePlate">
            <a:avLst/>
          </a:prstGeom>
          <a:solidFill>
            <a:srgbClr val="DA332B"/>
          </a:solidFill>
          <a:ln>
            <a:solidFill>
              <a:schemeClr val="bg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35496" y="1196750"/>
            <a:ext cx="9073008" cy="5616626"/>
          </a:xfrm>
          <a:prstGeom prst="rect">
            <a:avLst/>
          </a:prstGeom>
          <a:noFill/>
          <a:ln w="57150">
            <a:solidFill>
              <a:srgbClr val="DA33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35496" y="30323"/>
            <a:ext cx="955989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zh-TW" altLang="en-US" sz="5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太平洋崇光百貨股份有限公司</a:t>
            </a:r>
          </a:p>
        </p:txBody>
      </p:sp>
      <p:sp>
        <p:nvSpPr>
          <p:cNvPr id="11" name="內容版面配置區 2"/>
          <p:cNvSpPr>
            <a:spLocks noGrp="1"/>
          </p:cNvSpPr>
          <p:nvPr>
            <p:ph idx="1"/>
          </p:nvPr>
        </p:nvSpPr>
        <p:spPr>
          <a:xfrm>
            <a:off x="86791" y="1196752"/>
            <a:ext cx="8949705" cy="5544616"/>
          </a:xfrm>
        </p:spPr>
        <p:txBody>
          <a:bodyPr>
            <a:noAutofit/>
          </a:bodyPr>
          <a:lstStyle/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實習職缺名稱：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顧客服務實習生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實習名額：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實習地點：</a:t>
            </a:r>
            <a:endParaRPr lang="en-US" altLang="zh-TW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忠孝店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台北市大安區忠孝東路四段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　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復興店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台北市大安區忠孝東路三段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實習時間：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小時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實習內容：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電梯內、外協助顧客安全進出。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店內購物指引及諮詢、顧客意見受理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協助顧客寄物、停車及贈品兌換、物品租借等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學習服務接待禮儀、態度，增加顧客滿意度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實習福利：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月薪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32,000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元，享勞保、健保、勞退、團保、生日假、員工購物優惠等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徵才條件：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具服務熱忱、親切大方、喜愛接觸人群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具備外語能力溝通者佳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非必要條件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如出勤班別、休假規定等</a:t>
            </a:r>
            <a:r>
              <a:rPr lang="en-US" altLang="zh-TW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月休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8-10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天，每月排班，分早晚班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  早班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08:30-17:30 / 09:30-18:30 / 10:30-19:30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；晚班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12:45-21:45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13:15-22:15</a:t>
            </a:r>
          </a:p>
          <a:p>
            <a:pPr algn="just"/>
            <a:r>
              <a:rPr lang="zh-TW" alt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教育訓練：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基礎通識教育、進階職能課程、實務經驗傳承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2" name="Picture 2" descr="遠東SOGO百貨- 维基百科，自由的百科全书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340768"/>
            <a:ext cx="2688233" cy="1075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59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10184</TotalTime>
  <Words>10223</Words>
  <Application>Microsoft Office PowerPoint</Application>
  <PresentationFormat>如螢幕大小 (4:3)</PresentationFormat>
  <Paragraphs>1245</Paragraphs>
  <Slides>65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65</vt:i4>
      </vt:variant>
    </vt:vector>
  </HeadingPairs>
  <TitlesOfParts>
    <vt:vector size="74" baseType="lpstr">
      <vt:lpstr>華康雅宋體</vt:lpstr>
      <vt:lpstr>華康儷金黑(P)</vt:lpstr>
      <vt:lpstr>微軟正黑體</vt:lpstr>
      <vt:lpstr>新細明體</vt:lpstr>
      <vt:lpstr>標楷體</vt:lpstr>
      <vt:lpstr>Arial</vt:lpstr>
      <vt:lpstr>Calibri</vt:lpstr>
      <vt:lpstr>Times New Roman</vt:lpstr>
      <vt:lpstr>Office 佈景主題</vt:lpstr>
      <vt:lpstr>實習職缺介紹</vt:lpstr>
      <vt:lpstr>富邦媒體科技股份有限公司</vt:lpstr>
      <vt:lpstr>富邦媒體科技股份有限公司</vt:lpstr>
      <vt:lpstr>富邦媒體科技股份有限公司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迅傳運通股份有限公司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高博士國際有限公司</vt:lpstr>
      <vt:lpstr>統一百華股份有限公司</vt:lpstr>
      <vt:lpstr>統一百華股份有限公司</vt:lpstr>
      <vt:lpstr>PowerPoint 簡報</vt:lpstr>
      <vt:lpstr>PowerPoint 簡報</vt:lpstr>
      <vt:lpstr>PowerPoint 簡報</vt:lpstr>
      <vt:lpstr>PowerPoint 簡報</vt:lpstr>
      <vt:lpstr>PowerPoint 簡報</vt:lpstr>
      <vt:lpstr>新竹物流股份有限公司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 (學期720小時)學生校外實習媒合說明會暨面試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實習廠商介紹</dc:title>
  <dc:creator>yang</dc:creator>
  <cp:lastModifiedBy>user</cp:lastModifiedBy>
  <cp:revision>845</cp:revision>
  <cp:lastPrinted>2022-11-07T08:55:20Z</cp:lastPrinted>
  <dcterms:created xsi:type="dcterms:W3CDTF">2014-10-19T14:15:01Z</dcterms:created>
  <dcterms:modified xsi:type="dcterms:W3CDTF">2026-01-22T03:45:48Z</dcterms:modified>
</cp:coreProperties>
</file>