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2"/>
    <p:sldId id="476" r:id="rId3"/>
    <p:sldId id="478" r:id="rId4"/>
    <p:sldId id="479" r:id="rId5"/>
    <p:sldId id="480" r:id="rId6"/>
    <p:sldId id="330" r:id="rId7"/>
    <p:sldId id="481" r:id="rId8"/>
    <p:sldId id="482" r:id="rId9"/>
    <p:sldId id="483" r:id="rId10"/>
    <p:sldId id="529" r:id="rId11"/>
    <p:sldId id="530" r:id="rId12"/>
    <p:sldId id="531" r:id="rId13"/>
    <p:sldId id="532" r:id="rId14"/>
    <p:sldId id="533" r:id="rId15"/>
    <p:sldId id="534" r:id="rId16"/>
    <p:sldId id="535" r:id="rId17"/>
    <p:sldId id="442" r:id="rId18"/>
    <p:sldId id="495" r:id="rId19"/>
    <p:sldId id="536" r:id="rId20"/>
    <p:sldId id="537" r:id="rId21"/>
    <p:sldId id="538" r:id="rId22"/>
    <p:sldId id="573" r:id="rId23"/>
    <p:sldId id="499" r:id="rId24"/>
    <p:sldId id="500" r:id="rId25"/>
    <p:sldId id="540" r:id="rId26"/>
    <p:sldId id="541" r:id="rId27"/>
    <p:sldId id="542" r:id="rId28"/>
    <p:sldId id="543" r:id="rId29"/>
    <p:sldId id="544" r:id="rId30"/>
    <p:sldId id="505" r:id="rId31"/>
    <p:sldId id="506" r:id="rId32"/>
    <p:sldId id="545" r:id="rId33"/>
    <p:sldId id="547" r:id="rId34"/>
    <p:sldId id="546" r:id="rId35"/>
    <p:sldId id="548" r:id="rId36"/>
    <p:sldId id="549" r:id="rId37"/>
    <p:sldId id="550" r:id="rId38"/>
    <p:sldId id="551" r:id="rId39"/>
    <p:sldId id="512" r:id="rId40"/>
    <p:sldId id="552" r:id="rId41"/>
    <p:sldId id="553" r:id="rId42"/>
    <p:sldId id="554" r:id="rId43"/>
    <p:sldId id="555" r:id="rId44"/>
    <p:sldId id="556" r:id="rId45"/>
    <p:sldId id="557" r:id="rId46"/>
    <p:sldId id="558" r:id="rId47"/>
    <p:sldId id="559" r:id="rId48"/>
    <p:sldId id="560" r:id="rId49"/>
    <p:sldId id="561" r:id="rId50"/>
    <p:sldId id="525" r:id="rId51"/>
    <p:sldId id="562" r:id="rId52"/>
    <p:sldId id="563" r:id="rId53"/>
    <p:sldId id="564" r:id="rId54"/>
    <p:sldId id="565" r:id="rId55"/>
    <p:sldId id="566" r:id="rId56"/>
    <p:sldId id="567" r:id="rId57"/>
    <p:sldId id="574" r:id="rId58"/>
    <p:sldId id="575" r:id="rId59"/>
    <p:sldId id="569" r:id="rId60"/>
    <p:sldId id="570" r:id="rId61"/>
    <p:sldId id="571" r:id="rId62"/>
    <p:sldId id="572" r:id="rId63"/>
    <p:sldId id="420" r:id="rId64"/>
    <p:sldId id="577" r:id="rId65"/>
    <p:sldId id="578" r:id="rId66"/>
    <p:sldId id="579" r:id="rId67"/>
    <p:sldId id="580" r:id="rId68"/>
    <p:sldId id="581" r:id="rId69"/>
    <p:sldId id="582" r:id="rId70"/>
    <p:sldId id="583" r:id="rId71"/>
    <p:sldId id="584" r:id="rId72"/>
    <p:sldId id="585" r:id="rId73"/>
    <p:sldId id="586" r:id="rId74"/>
    <p:sldId id="587" r:id="rId75"/>
    <p:sldId id="588" r:id="rId76"/>
    <p:sldId id="589" r:id="rId77"/>
    <p:sldId id="422" r:id="rId78"/>
  </p:sldIdLst>
  <p:sldSz cx="9144000" cy="6858000" type="screen4x3"/>
  <p:notesSz cx="14357350" cy="99250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151"/>
    <a:srgbClr val="E70012"/>
    <a:srgbClr val="072D87"/>
    <a:srgbClr val="FDD000"/>
    <a:srgbClr val="DA332B"/>
    <a:srgbClr val="004DA1"/>
    <a:srgbClr val="D70E19"/>
    <a:srgbClr val="DC6C00"/>
    <a:srgbClr val="635636"/>
    <a:srgbClr val="B49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4309" autoAdjust="0"/>
  </p:normalViewPr>
  <p:slideViewPr>
    <p:cSldViewPr>
      <p:cViewPr varScale="1">
        <p:scale>
          <a:sx n="109" d="100"/>
          <a:sy n="109" d="100"/>
        </p:scale>
        <p:origin x="12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6221947" cy="495714"/>
          </a:xfrm>
          <a:prstGeom prst="rect">
            <a:avLst/>
          </a:prstGeom>
        </p:spPr>
        <p:txBody>
          <a:bodyPr vert="horz" lIns="127588" tIns="63792" rIns="127588" bIns="63792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8132201" y="4"/>
            <a:ext cx="6221947" cy="495714"/>
          </a:xfrm>
          <a:prstGeom prst="rect">
            <a:avLst/>
          </a:prstGeom>
        </p:spPr>
        <p:txBody>
          <a:bodyPr vert="horz" lIns="127588" tIns="63792" rIns="127588" bIns="63792" rtlCol="0"/>
          <a:lstStyle>
            <a:lvl1pPr algn="r">
              <a:defRPr sz="1700"/>
            </a:lvl1pPr>
          </a:lstStyle>
          <a:p>
            <a:fld id="{0A3D0EC6-F051-498F-B468-5F2DA14EE43E}" type="datetimeFigureOut">
              <a:rPr lang="zh-TW" altLang="en-US" smtClean="0"/>
              <a:pPr/>
              <a:t>2023/11/3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7799"/>
            <a:ext cx="6221947" cy="495714"/>
          </a:xfrm>
          <a:prstGeom prst="rect">
            <a:avLst/>
          </a:prstGeom>
        </p:spPr>
        <p:txBody>
          <a:bodyPr vert="horz" lIns="127588" tIns="63792" rIns="127588" bIns="63792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8132201" y="9427799"/>
            <a:ext cx="6221947" cy="495714"/>
          </a:xfrm>
          <a:prstGeom prst="rect">
            <a:avLst/>
          </a:prstGeom>
        </p:spPr>
        <p:txBody>
          <a:bodyPr vert="horz" lIns="127588" tIns="63792" rIns="127588" bIns="63792" rtlCol="0" anchor="b"/>
          <a:lstStyle>
            <a:lvl1pPr algn="r">
              <a:defRPr sz="1700"/>
            </a:lvl1pPr>
          </a:lstStyle>
          <a:p>
            <a:fld id="{004773DF-3032-44FD-8175-9194D83550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419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6221947" cy="495714"/>
          </a:xfrm>
          <a:prstGeom prst="rect">
            <a:avLst/>
          </a:prstGeom>
        </p:spPr>
        <p:txBody>
          <a:bodyPr vert="horz" lIns="127593" tIns="63795" rIns="127593" bIns="63795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8132198" y="2"/>
            <a:ext cx="6221947" cy="495714"/>
          </a:xfrm>
          <a:prstGeom prst="rect">
            <a:avLst/>
          </a:prstGeom>
        </p:spPr>
        <p:txBody>
          <a:bodyPr vert="horz" lIns="127593" tIns="63795" rIns="127593" bIns="63795" rtlCol="0"/>
          <a:lstStyle>
            <a:lvl1pPr algn="r">
              <a:defRPr sz="1700"/>
            </a:lvl1pPr>
          </a:lstStyle>
          <a:p>
            <a:fld id="{BFC2DA96-87B1-4B5B-9952-F07362D9FB5E}" type="datetimeFigureOut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700588" y="747713"/>
            <a:ext cx="4956175" cy="3716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7593" tIns="63795" rIns="127593" bIns="6379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435094" y="4713901"/>
            <a:ext cx="11487165" cy="4466043"/>
          </a:xfrm>
          <a:prstGeom prst="rect">
            <a:avLst/>
          </a:prstGeom>
        </p:spPr>
        <p:txBody>
          <a:bodyPr vert="horz" lIns="127593" tIns="63795" rIns="127593" bIns="6379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7799"/>
            <a:ext cx="6221947" cy="495714"/>
          </a:xfrm>
          <a:prstGeom prst="rect">
            <a:avLst/>
          </a:prstGeom>
        </p:spPr>
        <p:txBody>
          <a:bodyPr vert="horz" lIns="127593" tIns="63795" rIns="127593" bIns="63795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8132198" y="9427799"/>
            <a:ext cx="6221947" cy="495714"/>
          </a:xfrm>
          <a:prstGeom prst="rect">
            <a:avLst/>
          </a:prstGeom>
        </p:spPr>
        <p:txBody>
          <a:bodyPr vert="horz" lIns="127593" tIns="63795" rIns="127593" bIns="63795" rtlCol="0" anchor="b"/>
          <a:lstStyle>
            <a:lvl1pPr algn="r">
              <a:defRPr sz="1700"/>
            </a:lvl1pPr>
          </a:lstStyle>
          <a:p>
            <a:fld id="{C33C7807-90CC-463F-9FED-5379ECAE5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63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805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695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227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9967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09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13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076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2023/11/3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2023/11/3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2023/11/3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2023/11/3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2023/11/3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2023/11/3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2023/11/3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2023/11/3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2023/11/3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2023/11/3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2023/11/3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2023/11/3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f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f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f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5131" y="0"/>
            <a:ext cx="7288869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3212976"/>
            <a:ext cx="5796136" cy="2664296"/>
          </a:xfrm>
        </p:spPr>
        <p:txBody>
          <a:bodyPr>
            <a:normAutofit/>
          </a:bodyPr>
          <a:lstStyle/>
          <a:p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實習職缺介紹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19012739">
            <a:off x="5628153" y="5441374"/>
            <a:ext cx="2427825" cy="678492"/>
          </a:xfrm>
        </p:spPr>
        <p:txBody>
          <a:bodyPr>
            <a:normAutofit/>
          </a:bodyPr>
          <a:lstStyle/>
          <a:p>
            <a:pPr algn="l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行銷與流通管理學系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631832" y="655022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華康雅宋體" pitchFamily="49" charset="-120"/>
                <a:ea typeface="華康雅宋體" pitchFamily="49" charset="-120"/>
              </a:rPr>
              <a:t>112.10.23</a:t>
            </a:r>
            <a:r>
              <a:rPr lang="zh-TW" altLang="en-US" sz="1400" dirty="0" smtClean="0">
                <a:latin typeface="華康雅宋體" pitchFamily="49" charset="-120"/>
                <a:ea typeface="華康雅宋體" pitchFamily="49" charset="-120"/>
              </a:rPr>
              <a:t> </a:t>
            </a:r>
            <a:r>
              <a:rPr lang="zh-TW" altLang="en-US" sz="1400" dirty="0">
                <a:latin typeface="華康雅宋體" pitchFamily="49" charset="-120"/>
                <a:ea typeface="華康雅宋體" pitchFamily="49" charset="-120"/>
              </a:rPr>
              <a:t>版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3451">
            <a:off x="1924178" y="443897"/>
            <a:ext cx="878772" cy="12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F02214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F022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香港商世界健身事業有限公司台灣分公司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客服</a:t>
            </a:r>
            <a:r>
              <a:rPr lang="zh-TW" altLang="en-US" sz="2800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全台分公司皆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可，依實際面試分發地點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會員制俱樂部會員接待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服務、會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籍合約諮詢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審核會員會籍應收款帳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務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執行地方主管機關要求之服務設備品質檢驗流程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販售商品及內部備品之進銷存管理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維護、更新、管理各類文件檔案報表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會員會籍資料庫系統使用、管理                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28,000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不拘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須配合排班制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每月休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725144"/>
            <a:ext cx="2457793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7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64101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641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FFF6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古華股份</a:t>
            </a:r>
            <a:r>
              <a:rPr lang="zh-TW" altLang="en-US" sz="5000" b="1" dirty="0" smtClean="0">
                <a:solidFill>
                  <a:srgbClr val="FFF6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有限公司</a:t>
            </a:r>
            <a:endParaRPr lang="zh-TW" altLang="en-US" sz="5000" b="1" dirty="0">
              <a:solidFill>
                <a:srgbClr val="FFF6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59465" y="12016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客務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服務中心、櫃台接待</a:t>
            </a:r>
            <a:r>
              <a:rPr lang="en-US" altLang="zh-TW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3-5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桃園市中壢區民權路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398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CHECK IN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CHECK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OUT</a:t>
            </a: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介紹附近景點與活動、飯店活動、代訂車輛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其他主管交辦事項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29,000-32,000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現場排班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月休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9-10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268760"/>
            <a:ext cx="1800200" cy="121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BC904E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BC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台北金融大樓股份有限公司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4162" y="12016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</a:t>
            </a:r>
            <a:r>
              <a:rPr lang="zh-TW" altLang="en-US" sz="2800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服專業專員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台北市信義區信義路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五段七號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時數達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720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執行日常服務台諮詢事宜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嬰兒車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輪椅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行動電源出借、退稅作業、外幣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兌換、電子禮券銷售、禮讚卡申辦、拾獲遺失物處理、館內、外諮詢服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務、哺乳室管理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以順利解決客戶問題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檔期活動支援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贈品兌換、盤點作業、電子禮券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盤點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、館內導覽協助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收集及整合顧客諮詢相關資料，製作及分析勤務相關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紀錄顧客建議或抱怨並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適時通知相關單位協助處理，以提升客戶滿意度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28,000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具任一外語能力佳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排輪班制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早晚班或全天班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5661248"/>
            <a:ext cx="2180569" cy="10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B71A2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561" y="1196752"/>
            <a:ext cx="9065943" cy="5616624"/>
          </a:xfrm>
          <a:prstGeom prst="rect">
            <a:avLst/>
          </a:prstGeom>
          <a:noFill/>
          <a:ln w="57150">
            <a:solidFill>
              <a:srgbClr val="B71A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台灣特思爾大宇宙股份有限公司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3392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客服</a:t>
            </a:r>
            <a:r>
              <a:rPr lang="zh-TW" altLang="en-US" sz="2800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zh-TW" alt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北市板橋區文化路二段</a:t>
            </a:r>
            <a:r>
              <a:rPr lang="en-US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242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號二樓</a:t>
            </a:r>
            <a:endParaRPr lang="en-US" altLang="zh-TW" sz="2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運用線上服務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平台，透過電話或文字方式協助客戶解決使用問題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支援處理客戶服務事件，確保客戶滿意度以及服務品質</a:t>
            </a:r>
            <a:endParaRPr lang="en-US" altLang="zh-TW" sz="2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分享有關產品的資訊，聆聽客戶意見，協助處理訂單、退貨等流程</a:t>
            </a:r>
            <a:endParaRPr lang="en-US" altLang="zh-TW" sz="2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透過電話外撥，協助客戶完成訂單相關的流程。</a:t>
            </a:r>
            <a:endParaRPr lang="en-US" altLang="zh-TW" sz="2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執行主管其他交辦事項                 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28,000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中打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20-50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endParaRPr lang="en-US" altLang="zh-TW" sz="2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排班排休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5373216"/>
            <a:ext cx="2297463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3F8FFE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3F8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 smtClean="0">
                <a:solidFill>
                  <a:srgbClr val="53F3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全通路科技有限公司</a:t>
            </a:r>
            <a:endParaRPr lang="zh-TW" altLang="en-US" sz="5000" b="1" dirty="0">
              <a:solidFill>
                <a:srgbClr val="53F3B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06216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實習生 </a:t>
            </a:r>
            <a:r>
              <a:rPr lang="en-US" altLang="zh-TW" sz="2400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PM </a:t>
            </a:r>
            <a:r>
              <a:rPr lang="zh-TW" altLang="en-US" sz="2400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INTERN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台北市中山區中山北路二段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1412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協助產品文件翻譯與整理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協助分類統整客戶問題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每週至少排班兩天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協助產品測試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具備中英文寫作能力，並能簡潔扼要表達想法者優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多益達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分以上者尤佳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善於溝通表達、團隊合作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對於新創公司、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SaaS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產業有興趣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5589240"/>
            <a:ext cx="3512879" cy="114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9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1C1484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1C1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全聯實業股份有限公司</a:t>
            </a:r>
            <a:endParaRPr lang="zh-TW" altLang="en-US" sz="5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助理</a:t>
            </a:r>
            <a:r>
              <a:rPr lang="zh-TW" altLang="en-US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營業員</a:t>
            </a:r>
            <a:r>
              <a:rPr lang="en-US" altLang="zh-TW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部分工時</a:t>
            </a:r>
            <a:r>
              <a:rPr lang="en-US" altLang="zh-TW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(PT)</a:t>
            </a:r>
          </a:p>
          <a:p>
            <a:pPr algn="just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10-15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可依據學生需求分發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顧客服務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收銀結帳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商品進貨陳列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生鮮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商品處理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門市清潔與維護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28,100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181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勞退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5" y="1268761"/>
            <a:ext cx="1820863" cy="12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8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 smtClean="0">
                <a:solidFill>
                  <a:srgbClr val="B8B4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安永生活事業股份有限公司</a:t>
            </a:r>
            <a:endParaRPr lang="zh-TW" altLang="en-US" sz="5000" b="1" dirty="0">
              <a:solidFill>
                <a:srgbClr val="B8B4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門市營業人員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待分發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大台北地區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負責介紹及銷售門市商品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提供顧客之接待與需求服務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負責商品進貨入庫、銷售管理及庫存管理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負責商品包裝、陳列及促銷品換檔工作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維持電貴周遭之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整潔                 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183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不拘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門市據點安永鮮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661248"/>
            <a:ext cx="4709319" cy="94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3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896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268760"/>
            <a:ext cx="9073008" cy="547260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快點行銷有限公司</a:t>
            </a:r>
            <a:endParaRPr lang="zh-TW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268761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新零售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部門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電商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台北市松山區八德路三段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社群數字準備與分析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市場研究與分析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了解自媒體的經營模式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執行小編任務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文案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、溝通等等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27,470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元；享勞保、健保、勞退 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不畏懼陌生人、喜歡與人接觸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樂於協調溝通、能夠獨立思考解決問題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習慣於團隊工作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　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享受生活，大膽且富有創意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依照勞基法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快點行銷有限公司｜徵才中－104人力銀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59"/>
            <a:ext cx="2483768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896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268760"/>
            <a:ext cx="9073008" cy="547260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快點行銷有限公司</a:t>
            </a:r>
            <a:endParaRPr lang="zh-TW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268761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部門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台北市松山區八德路三段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社群數字準備與分析、市場研究與分析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企劃的思考邏輯與設計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了解自媒體的經營模式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執行小編任務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文案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、溝通等等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27,470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元； 享勞保、健保、勞退 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不畏懼陌生人、喜歡與人接觸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樂於協調溝通、能夠獨立思考解決問題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習慣於團隊工作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享受生活，大膽且富有創意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依照勞基法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1412776"/>
            <a:ext cx="1399531" cy="11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0"/>
            <a:ext cx="9828584" cy="1186558"/>
          </a:xfrm>
          <a:prstGeom prst="homePlate">
            <a:avLst/>
          </a:prstGeom>
          <a:solidFill>
            <a:srgbClr val="009C9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杏一醫療用品</a:t>
            </a:r>
            <a:r>
              <a:rPr lang="zh-TW" alt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股份有限公司</a:t>
            </a:r>
            <a:endParaRPr lang="zh-TW" alt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008" y="1268760"/>
            <a:ext cx="9108504" cy="554461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門市銷售人員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待分發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門市產品銷售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專業衛教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諮詢、學習醫療相關知識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　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顧客服務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商品陳列管理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，享勞保、健保、勞退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不限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輪班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工作，符合勞基法規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544616"/>
          </a:xfrm>
          <a:prstGeom prst="rect">
            <a:avLst/>
          </a:prstGeom>
          <a:noFill/>
          <a:ln w="57150">
            <a:solidFill>
              <a:srgbClr val="009C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8" name="Picture 6" descr="隱私權及網站使用條款| 杏一健康生活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40768"/>
            <a:ext cx="1636441" cy="163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26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8F262B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8F2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高博士國際有限公司</a:t>
            </a:r>
            <a:endParaRPr lang="zh-TW" altLang="en-US" sz="5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6" y="1174440"/>
            <a:ext cx="9065943" cy="5661248"/>
          </a:xfrm>
          <a:ln>
            <a:solidFill>
              <a:srgbClr val="8F262B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行銷實習助理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新北市板橋區民權路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社群創意小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競品資料蒐集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主題商品行銷包裝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參與行銷創意內容發想與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行銷相關文件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整理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含用餐時間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268760"/>
            <a:ext cx="1554517" cy="136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8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0"/>
            <a:ext cx="9828584" cy="1186558"/>
          </a:xfrm>
          <a:prstGeom prst="homePlate">
            <a:avLst/>
          </a:prstGeom>
          <a:solidFill>
            <a:srgbClr val="F9BE0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5000" b="1" dirty="0">
                <a:solidFill>
                  <a:srgbClr val="625D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永慶房屋仲介股份有限公司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057" y="1276684"/>
            <a:ext cx="9065943" cy="539267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實習服務專員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中和區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、板橋區，或參考居住地分發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26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2600"/>
              </a:lnSpc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業務助理，協助客戶服務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2600"/>
              </a:lnSpc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投入社區活動的執行與參與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2600"/>
              </a:lnSpc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　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校園徵才及就業博覽會執行與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26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擔任校園大使進行雇主品牌推廣，舉辦講座，分享實習心得、徵才活動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26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社群集論壇分享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結合所學，每月進行線上分享操作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>
              <a:lnSpc>
                <a:spcPts val="24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福利：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28,000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元；享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勞保、健保、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勞退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24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熱情、有活力、對不動產業有興趣、喜歡參加活動並樂於分享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26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出勤班別、休假規定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月排休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8-9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日，排休以平日為原則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472608"/>
          </a:xfrm>
          <a:prstGeom prst="rect">
            <a:avLst/>
          </a:prstGeom>
          <a:noFill/>
          <a:ln w="57150">
            <a:solidFill>
              <a:srgbClr val="F9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28571" r="945" b="23596"/>
          <a:stretch/>
        </p:blipFill>
        <p:spPr>
          <a:xfrm>
            <a:off x="6516216" y="1340768"/>
            <a:ext cx="2517488" cy="72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7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ED770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ED7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亞東百貨</a:t>
            </a:r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股份有限公司</a:t>
            </a:r>
            <a:endParaRPr lang="zh-TW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樓面管理實習生</a:t>
            </a:r>
            <a:endParaRPr lang="en-US" altLang="zh-TW" sz="2200" b="1" spc="-15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台北市大安區敦化南路二段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樓面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管理：賣場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管理、市場調查、經營分析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商品管理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：視覺陳列、流行趨勢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行銷企劃：行銷活動、宣傳販促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服務：服務管理、訴願處理                 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法定薪資，享勞保、健保、團保；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團險、員工購物優惠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具溝通協調能力及數字概念者佳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須配合輪班及假日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出勤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主動積極、樂觀進取、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具服務熱忱者佳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亞東百貨股份有限公司(遠企) - 遠東集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81128"/>
            <a:ext cx="2729880" cy="27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53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ED770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ED7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亞東百貨</a:t>
            </a:r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股份有限公司</a:t>
            </a:r>
            <a:endParaRPr lang="zh-TW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顧客服務</a:t>
            </a:r>
            <a:r>
              <a:rPr lang="zh-TW" altLang="en-US" sz="2200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實習生</a:t>
            </a:r>
            <a:endParaRPr lang="en-US" altLang="zh-TW" sz="2200" b="1" spc="-15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台北市大安區敦化南路二段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顧客服務、諮詢、接待、總機服務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顧客意見處理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法定薪資，享勞保、健保、團保；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團險、員工購物優惠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具服務熱忱、具英文或日文溝通能力者佳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須配合輪班及假日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出勤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亞東百貨股份有限公司(遠企) - 遠東集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81128"/>
            <a:ext cx="2729880" cy="27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05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0"/>
            <a:ext cx="9828584" cy="1186558"/>
          </a:xfrm>
          <a:prstGeom prst="homePlate">
            <a:avLst/>
          </a:prstGeom>
          <a:solidFill>
            <a:srgbClr val="E31A5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佳瑪百貨股份有限公司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36512" y="1268760"/>
            <a:ext cx="9073008" cy="5616624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艾瑪特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服飾 門市人員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板橋門市、幸福門市、景美門市、南崁門市、桃園門市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或全台其他門市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商品管理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       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收銀服務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       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陳列展示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       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經營管理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28,000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依公司規定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544616"/>
          </a:xfrm>
          <a:prstGeom prst="rect">
            <a:avLst/>
          </a:prstGeom>
          <a:noFill/>
          <a:ln w="57150">
            <a:solidFill>
              <a:srgbClr val="E31A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3" y="5661248"/>
            <a:ext cx="275052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0"/>
            <a:ext cx="9828584" cy="1186558"/>
          </a:xfrm>
          <a:prstGeom prst="homePlate">
            <a:avLst/>
          </a:prstGeom>
          <a:solidFill>
            <a:srgbClr val="E31A5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佳瑪百貨股份有限公司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36512" y="1268760"/>
            <a:ext cx="9073008" cy="5616624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佳瑪百貨門市人員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蘆洲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門市、新莊門市、新店門市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或全台其他門市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門市營運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       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       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店務管理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28,000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依公司規定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544616"/>
          </a:xfrm>
          <a:prstGeom prst="rect">
            <a:avLst/>
          </a:prstGeom>
          <a:noFill/>
          <a:ln w="57150">
            <a:solidFill>
              <a:srgbClr val="E31A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5483402"/>
            <a:ext cx="3497678" cy="11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9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431E4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431E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4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典華婚訂資源整合股份有限公司</a:t>
            </a:r>
            <a:endParaRPr lang="zh-TW" altLang="en-US" sz="4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196752"/>
            <a:ext cx="9065943" cy="5661248"/>
          </a:xfrm>
          <a:ln>
            <a:solidFill>
              <a:srgbClr val="431E49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豐</a:t>
            </a:r>
            <a:r>
              <a:rPr lang="en-US" altLang="zh-TW" sz="2200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FOOD</a:t>
            </a:r>
            <a:r>
              <a:rPr lang="zh-TW" altLang="en-US" sz="2200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海陸百匯</a:t>
            </a:r>
            <a:r>
              <a:rPr lang="en-US" altLang="zh-TW" sz="2200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大直</a:t>
            </a:r>
            <a:r>
              <a:rPr lang="en-US" altLang="zh-TW" sz="2200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－訂席專員</a:t>
            </a:r>
            <a:endParaRPr lang="en-US" altLang="zh-TW" sz="22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台北市中山區植福路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</a:t>
            </a:r>
            <a:r>
              <a:rPr lang="zh-TW" altLang="en-US" sz="2200"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豐</a:t>
            </a:r>
            <a:r>
              <a:rPr lang="en-US" altLang="zh-TW" sz="2200"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FOOD</a:t>
            </a:r>
            <a:r>
              <a:rPr lang="zh-TW" altLang="en-US" sz="22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百</a:t>
            </a:r>
            <a:r>
              <a:rPr lang="zh-TW" altLang="en-US" sz="2200"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匯電話接聽工作    </a:t>
            </a:r>
            <a:r>
              <a:rPr lang="en-US" altLang="zh-TW" sz="2200"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協助來賓完成訂位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現場之買單及劃位                   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來賓入場引導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執行主管交代事項                   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維護現場服務確保顧客滿意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人員教育訓練與監督               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營業現場環境之維護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客戶意見之處理與回報         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業務執行與制定規範  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27,500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勞退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笑容可掬、反應靈敏；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態度親切、服務熱忱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積極正向學習－出勤正常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守時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 eaLnBrk="0" hangingPunct="0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免費提供午、晚餐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配合班別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日班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晚班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假日班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需輪班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914" y="1268760"/>
            <a:ext cx="235081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8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>
            <a:off x="0" y="-27384"/>
            <a:ext cx="9828584" cy="1293937"/>
          </a:xfrm>
          <a:prstGeom prst="homePlate">
            <a:avLst/>
          </a:prstGeom>
          <a:solidFill>
            <a:srgbClr val="FBD914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 smtClean="0">
                <a:solidFill>
                  <a:srgbClr val="0058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宜家家居股份有限公司</a:t>
            </a:r>
            <a:endParaRPr lang="zh-TW" altLang="en-US" sz="5000" b="1" dirty="0">
              <a:solidFill>
                <a:srgbClr val="0058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369118"/>
            <a:ext cx="9007049" cy="5732290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銷售服務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家飾區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台北城市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店－小巨蛋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台北市松山區敦化北路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B1)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實習期間：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負責商品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銷售、商品整理、庫存盤點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整理賣場、維持清潔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176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全勤每小時加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，享有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勞保、健保、勞退。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喜歡與人接觸、耐久站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09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00(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早晚班、排輪班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35496" y="1338562"/>
            <a:ext cx="9064541" cy="5491088"/>
          </a:xfrm>
          <a:prstGeom prst="rect">
            <a:avLst/>
          </a:prstGeom>
          <a:noFill/>
          <a:ln w="57150">
            <a:solidFill>
              <a:srgbClr val="FBD9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372" y="1396166"/>
            <a:ext cx="1994173" cy="80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5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>
            <a:off x="0" y="-27384"/>
            <a:ext cx="9864080" cy="1293937"/>
          </a:xfrm>
          <a:prstGeom prst="homePlate">
            <a:avLst/>
          </a:prstGeom>
          <a:solidFill>
            <a:srgbClr val="FBD914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 smtClean="0">
                <a:solidFill>
                  <a:srgbClr val="0058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宜家家居股份有限公司</a:t>
            </a:r>
            <a:endParaRPr lang="zh-TW" altLang="en-US" sz="5000" b="1" dirty="0">
              <a:solidFill>
                <a:srgbClr val="0058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297110"/>
            <a:ext cx="9007049" cy="5732290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銷售部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銷售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新莊店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：新北市新莊區中正路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實習期間：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負責產品介紹、諮詢、銷售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協助顧客訂單、取貨、搬貨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陳列商品、組裝商品、整理賣場、維持清潔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其他主管交辦事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，享有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勞保、健保、勞退。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具備良好的溝通能力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、耐久站、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富有團隊合作的能力、對零售業充滿熱情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出勤為排班制，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4-8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假日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需配合早晚輪班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35496" y="1340768"/>
            <a:ext cx="9064541" cy="5488881"/>
          </a:xfrm>
          <a:prstGeom prst="rect">
            <a:avLst/>
          </a:prstGeom>
          <a:noFill/>
          <a:ln w="57150">
            <a:solidFill>
              <a:srgbClr val="FBD9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372" y="1396166"/>
            <a:ext cx="1994173" cy="80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9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>
            <a:off x="-17258" y="-106313"/>
            <a:ext cx="9828584" cy="1293937"/>
          </a:xfrm>
          <a:prstGeom prst="homePlate">
            <a:avLst/>
          </a:prstGeom>
          <a:solidFill>
            <a:srgbClr val="FBD914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 smtClean="0">
                <a:solidFill>
                  <a:srgbClr val="0058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宜家家居股份有限公司</a:t>
            </a:r>
            <a:endParaRPr lang="zh-TW" altLang="en-US" sz="5000" b="1" dirty="0">
              <a:solidFill>
                <a:srgbClr val="0058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369118"/>
            <a:ext cx="9007049" cy="5732290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顧客關係部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收銀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新莊店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：新北市新莊區中正路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實習期間：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負責收銀結帳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顧客服務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，享有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勞保、健保、勞退。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具備良好的溝通能力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、耐久站、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富有團隊合作的能力、對零售業充滿熱情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出勤為排班制，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4-8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       假日需配合早晚輪班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68760"/>
            <a:ext cx="9064541" cy="5560889"/>
          </a:xfrm>
          <a:prstGeom prst="rect">
            <a:avLst/>
          </a:prstGeom>
          <a:noFill/>
          <a:ln w="57150">
            <a:solidFill>
              <a:srgbClr val="FBD9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372" y="1396166"/>
            <a:ext cx="1994173" cy="80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4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-1"/>
            <a:ext cx="9746307" cy="1138865"/>
          </a:xfrm>
          <a:prstGeom prst="homePlate">
            <a:avLst/>
          </a:prstGeom>
          <a:solidFill>
            <a:srgbClr val="0B8E88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268760"/>
            <a:ext cx="9073008" cy="5400600"/>
          </a:xfrm>
          <a:prstGeom prst="rect">
            <a:avLst/>
          </a:prstGeom>
          <a:noFill/>
          <a:ln w="57150">
            <a:solidFill>
              <a:srgbClr val="0B8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9289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台灣屈臣氏個人用品商店股份有限公司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279793"/>
            <a:ext cx="9021713" cy="5533584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門市服務員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待分發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商品上架陳列、補貨、排面整理、盤點、銷售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收銀服務、顧客服務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賣場環境管理及清潔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倉庫貨品入庫及整倉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176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28,200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，享勞保、健保及勞退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喜歡與人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互動溝通，且不怕與人溝通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輪班排休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372700"/>
            <a:ext cx="2187352" cy="102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3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8F262B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8F2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高博士國際有限公司</a:t>
            </a:r>
            <a:endParaRPr lang="zh-TW" altLang="en-US" sz="5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6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電商實習助理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新北市板橋區民權路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年至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協助電商平台維運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單調貨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包裝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出貨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電商銷售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網路媒體投放報表整理與更新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參與行銷創意內容發想與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含用餐時間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268760"/>
            <a:ext cx="1554517" cy="136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2" y="25494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268760"/>
            <a:ext cx="9073008" cy="547260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-36512" y="6896"/>
            <a:ext cx="9361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英屬開曼群島商特捷物流有限公司台灣分公司</a:t>
            </a:r>
            <a:endParaRPr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268761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倉儲營運專員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瑞芳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園區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新北市瑞芳區楓仔瀨路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大園園區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桃園市大園區民生路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117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物流運輸後勤行政作業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客戶需求和問題處理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進出貨、退貨訂單處理流程及相關報表製作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客戶關係維護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物流運輸品質及效率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異常狀況處理與應變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元；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勞保、健保、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勞退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流通管理相關科系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依各倉需求進行排班制，為固定班別且含周休二日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英屬開曼群島商特捷物流股份有限公司台灣分公司｜1111人力銀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412776"/>
            <a:ext cx="201622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06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268760"/>
            <a:ext cx="9073008" cy="547260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-36512" y="6896"/>
            <a:ext cx="9361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英屬開曼群島商特捷物流有限公司台灣分公司</a:t>
            </a:r>
            <a:endParaRPr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268761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營運行政專員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瑞芳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園區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新北市瑞芳區楓仔瀨路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大園園區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桃園市大園區民生路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117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物流運輸後勤行政作業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客戶需求和問題處理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進出貨、退貨訂單處理流程及相關報表製作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客戶關係維護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物流運輸品質及效率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異常狀況處理與應變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享勞保、健保、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勞退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流通管理相關科系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依各倉需求進行排班制，為固定班別且含周休二日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Picture 2" descr="英屬開曼群島商特捷物流股份有限公司台灣分公司｜1111人力銀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412776"/>
            <a:ext cx="201622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13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仙妮蕾德餐旅管理有限公司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如曦酒店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前廳櫃檯實習生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台北市松山區敦化北路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1.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辦理訂房、入住及退房等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手續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2.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處理帳務相關問題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諮詢服務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其他主管交辦事項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28,000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元；享勞保、健保、團保。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有英、日語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會話能力佳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排班輪休制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938" y="1268760"/>
            <a:ext cx="184255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2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仙妮蕾德餐旅管理有限公司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如曦酒店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服務中心</a:t>
            </a:r>
            <a:r>
              <a:rPr lang="zh-TW" altLang="en-US" sz="2800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實習生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台北市松山區敦化北路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大廳接待、行李服務、顧客諮詢等事宜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協助人員及車輛引導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其他主管交辦事項 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28,000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元，享勞保、健保、團保。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有英、日語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會話能力佳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排班輪休制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938" y="1268760"/>
            <a:ext cx="184255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5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仙妮蕾德餐旅管理有限公司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如曦酒店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訂房組實習生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台北市松山區敦化北路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執行訂房作業及介紹房型、房價與促銷專案諮詢服務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有效的回覆訂房電子郵件及電話訂房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團隊合作精神及完成主管交辦事項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28,000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元，享勞保、健保、團保。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有英、日語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會話能力佳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排班輪休制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938" y="1268760"/>
            <a:ext cx="184255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0"/>
            <a:ext cx="9828584" cy="1186558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936104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Vacanza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Accessory</a:t>
            </a: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假期國際有限公司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36512" y="1268760"/>
            <a:ext cx="9073008" cy="5616624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門市飾品銷售顧問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新北各門市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介紹、銷售與服務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       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協助門市形象布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置、商品陳列、庫存管理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       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顧客感受維護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       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協助推動業績目標達成及相關行政作業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183-200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喜愛飾品搭配及服飾穿搭、對快時尚及流行趨勢有興趣者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個性活潑情，對顧客能主動積極並有耐心及細心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工作態度負責認真，提供親切有禮貌的服務品質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採排班制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5446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pic>
        <p:nvPicPr>
          <p:cNvPr id="8194" name="Picture 2" descr="vacanza accessory 飾品｜飾品/耳環專賣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876" y="1052736"/>
            <a:ext cx="402842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57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0"/>
            <a:ext cx="9828584" cy="1186558"/>
          </a:xfrm>
          <a:prstGeom prst="homePlate">
            <a:avLst/>
          </a:prstGeom>
          <a:solidFill>
            <a:srgbClr val="EF860D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936104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統一生活事業股份有限公司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36512" y="1268760"/>
            <a:ext cx="9073008" cy="5616624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名稱：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門市實習生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不限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依居住地媒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合職缺門市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32-40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商品銷售、進銷存退貨處理、商品陳列、補貨、販促活動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       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門市作業流程、日常清潔整理、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POS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情報分析、帳務管理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       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商品諮詢、顧客服務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退換貨、顧客抱怨處理　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不限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採排班制：每日排班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內含休息時間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休假規定：由門市經理視人力狀況，每週至少排休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排班時段：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07:00-15:00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15:00-23:00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10:00-1800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14:00-22:00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544616"/>
          </a:xfrm>
          <a:prstGeom prst="rect">
            <a:avLst/>
          </a:prstGeom>
          <a:noFill/>
          <a:ln w="57150">
            <a:solidFill>
              <a:srgbClr val="EF8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pic>
        <p:nvPicPr>
          <p:cNvPr id="9218" name="Picture 2" descr="統一生活事業股份有限公司｜工作徵才簡介｜1111人力銀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293" y="1340768"/>
            <a:ext cx="3275236" cy="121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98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451" y="0"/>
            <a:ext cx="9828584" cy="1186558"/>
          </a:xfrm>
          <a:prstGeom prst="homePlate">
            <a:avLst/>
          </a:prstGeom>
          <a:solidFill>
            <a:srgbClr val="A591C3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統一百華</a:t>
            </a: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股份有限公司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008" y="1268760"/>
            <a:ext cx="9108504" cy="554461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營業實習生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不限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統一時代百貨台北店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台北市信義區忠孝東路五段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商場營運管理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含商場商品及人員管理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　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活動企劃與執行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　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商場服務及顧客意見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，享勞保、健保、勞退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不限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出勤班別：日班、晚班、假日班、須配合排班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休假規定：每週固定一例一休，每月休假天數大月約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天、小月約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天。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544616"/>
          </a:xfrm>
          <a:prstGeom prst="rect">
            <a:avLst/>
          </a:prstGeom>
          <a:noFill/>
          <a:ln w="57150">
            <a:solidFill>
              <a:srgbClr val="A591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42" name="Picture 2" descr="統一時代百貨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3" b="26978"/>
          <a:stretch/>
        </p:blipFill>
        <p:spPr bwMode="auto">
          <a:xfrm>
            <a:off x="7164288" y="1340768"/>
            <a:ext cx="190500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8" y="0"/>
            <a:ext cx="9746307" cy="1138865"/>
          </a:xfrm>
          <a:prstGeom prst="homePlate">
            <a:avLst/>
          </a:prstGeom>
          <a:solidFill>
            <a:srgbClr val="007A3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0992" y="1298924"/>
            <a:ext cx="9073008" cy="5544616"/>
          </a:xfrm>
          <a:prstGeom prst="rect">
            <a:avLst/>
          </a:prstGeom>
          <a:noFill/>
          <a:ln w="5715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統一超商股份有限公司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387849"/>
            <a:ext cx="8888847" cy="5425527"/>
          </a:xfrm>
        </p:spPr>
        <p:txBody>
          <a:bodyPr>
            <a:noAutofit/>
          </a:bodyPr>
          <a:lstStyle/>
          <a:p>
            <a:pPr algn="just"/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門市實習生</a:t>
            </a:r>
            <a:endParaRPr lang="en-US" altLang="zh-TW" sz="3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新北、台北所轄門市依同學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居住地媒合實習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門市商圈經營管理、顧客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服務、商店形象維護、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POS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情報分析、電子商務。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30,152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勞保、健保、勞退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不拘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每日出勤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小時為原則。排休制，每週店經理排班，約可月休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天，對應門市端行事曆，該月應休為休完假日可結轉加班費或預留代休在後續月份排休，若時習習滿仍有未依畢假日時數則全數結轉加班費。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71" y="1367542"/>
            <a:ext cx="1095145" cy="106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0"/>
            <a:ext cx="9828584" cy="1186558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華厚</a:t>
            </a: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股份有限公司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36512" y="1268760"/>
            <a:ext cx="9073008" cy="5616624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行銷企劃實習生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台北市大安區信義路四段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30~37.5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與業務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工程部門溝通，了解產品特色，思考有效行銷行為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協助行銷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新產品發表會之企劃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佈置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協助平面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網路廣告設計規劃與安排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協助製作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Sales Ki/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中文產品型錄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禮品等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需自行執行小部分，如平面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網路廣告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公司網站及社群媒體管理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協助主管交辦事項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183~190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行銷與流通管理系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544616"/>
          </a:xfrm>
          <a:prstGeom prst="rect">
            <a:avLst/>
          </a:prstGeom>
          <a:noFill/>
          <a:ln w="57150">
            <a:solidFill>
              <a:srgbClr val="0029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1340768"/>
            <a:ext cx="1494024" cy="149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-27384"/>
            <a:ext cx="9746307" cy="1138865"/>
          </a:xfrm>
          <a:prstGeom prst="homePlate">
            <a:avLst/>
          </a:prstGeom>
          <a:solidFill>
            <a:srgbClr val="8F262B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8F2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高博士國際有限公司</a:t>
            </a:r>
            <a:endParaRPr lang="zh-TW" altLang="en-US" sz="5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8" y="1152128"/>
            <a:ext cx="9002692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板橋門市銷售實習人員</a:t>
            </a:r>
            <a:endParaRPr lang="en-US" altLang="zh-TW" b="1" spc="-15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府中門市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新北市板橋區府中路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57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號；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埔墘門市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新北市板橋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區中山路二段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協助商品銷售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商品庫存整理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商品陳列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現場環境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整理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11:30-20:30(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含用餐時間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268760"/>
            <a:ext cx="1554517" cy="136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0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0"/>
            <a:ext cx="9828584" cy="1186558"/>
          </a:xfrm>
          <a:prstGeom prst="homePlate">
            <a:avLst/>
          </a:prstGeom>
          <a:solidFill>
            <a:srgbClr val="036BB2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8BB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東方超捷國際</a:t>
            </a:r>
            <a:r>
              <a:rPr lang="zh-TW" altLang="en-US" b="1" dirty="0">
                <a:solidFill>
                  <a:srgbClr val="8BB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物流</a:t>
            </a:r>
            <a:r>
              <a:rPr lang="zh-TW" altLang="en-US" b="1" dirty="0" smtClean="0">
                <a:solidFill>
                  <a:srgbClr val="8BB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股份有限公司</a:t>
            </a:r>
            <a:endParaRPr lang="zh-TW" altLang="en-US" b="1" dirty="0">
              <a:solidFill>
                <a:srgbClr val="8BBD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776" y="1268760"/>
            <a:ext cx="9065943" cy="539267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文件人員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3F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9F</a:t>
            </a:r>
          </a:p>
          <a:p>
            <a:pPr algn="just">
              <a:lnSpc>
                <a:spcPct val="120000"/>
              </a:lnSpc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3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3000"/>
              </a:lnSpc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提單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製作、與客戶、報關行、船公司、貨櫃場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聯繫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3000"/>
              </a:lnSpc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福利：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27,500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享勞保、健保、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勞退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3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物流、商學相關科系尤佳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3000"/>
              </a:lnSpc>
              <a:buNone/>
            </a:pP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589240"/>
          </a:xfrm>
          <a:prstGeom prst="rect">
            <a:avLst/>
          </a:prstGeom>
          <a:noFill/>
          <a:ln w="57150">
            <a:solidFill>
              <a:srgbClr val="036B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898" t="2223" r="1849" b="2223"/>
          <a:stretch/>
        </p:blipFill>
        <p:spPr>
          <a:xfrm>
            <a:off x="6728685" y="5301208"/>
            <a:ext cx="2381685" cy="144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5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0"/>
            <a:ext cx="9828584" cy="1186558"/>
          </a:xfrm>
          <a:prstGeom prst="homePlate">
            <a:avLst/>
          </a:prstGeom>
          <a:solidFill>
            <a:srgbClr val="036BB2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8BB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東方超捷國際</a:t>
            </a:r>
            <a:r>
              <a:rPr lang="zh-TW" altLang="en-US" b="1" dirty="0">
                <a:solidFill>
                  <a:srgbClr val="8BB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物流</a:t>
            </a:r>
            <a:r>
              <a:rPr lang="zh-TW" altLang="en-US" b="1" dirty="0" smtClean="0">
                <a:solidFill>
                  <a:srgbClr val="8BB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股份有限公司</a:t>
            </a:r>
            <a:endParaRPr lang="zh-TW" altLang="en-US" b="1" dirty="0">
              <a:solidFill>
                <a:srgbClr val="8BBD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776" y="1268760"/>
            <a:ext cx="9065943" cy="539267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SALES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3F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9F</a:t>
            </a:r>
          </a:p>
          <a:p>
            <a:pPr algn="just">
              <a:lnSpc>
                <a:spcPct val="120000"/>
              </a:lnSpc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3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3000"/>
              </a:lnSpc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業務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開發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進出口廠商、貿易商、電商、有倉儲物流需求者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>
              <a:lnSpc>
                <a:spcPts val="3000"/>
              </a:lnSpc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福利：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27,500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享勞保、健保、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勞退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3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物流、商學相關科系尤佳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544616"/>
          </a:xfrm>
          <a:prstGeom prst="rect">
            <a:avLst/>
          </a:prstGeom>
          <a:noFill/>
          <a:ln w="57150">
            <a:solidFill>
              <a:srgbClr val="036B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898" t="2223" r="1849" b="2223"/>
          <a:stretch/>
        </p:blipFill>
        <p:spPr>
          <a:xfrm>
            <a:off x="6660232" y="5301208"/>
            <a:ext cx="2381685" cy="144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0"/>
            <a:ext cx="9828584" cy="1186558"/>
          </a:xfrm>
          <a:prstGeom prst="homePlate">
            <a:avLst/>
          </a:prstGeom>
          <a:solidFill>
            <a:srgbClr val="036BB2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8BB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東方超捷國際</a:t>
            </a:r>
            <a:r>
              <a:rPr lang="zh-TW" altLang="en-US" b="1" dirty="0">
                <a:solidFill>
                  <a:srgbClr val="8BB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物流</a:t>
            </a:r>
            <a:r>
              <a:rPr lang="zh-TW" altLang="en-US" b="1" dirty="0" smtClean="0">
                <a:solidFill>
                  <a:srgbClr val="8BB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股份有限公司</a:t>
            </a:r>
            <a:endParaRPr lang="zh-TW" altLang="en-US" b="1" dirty="0">
              <a:solidFill>
                <a:srgbClr val="8BBD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776" y="1268760"/>
            <a:ext cx="9065943" cy="539267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倉管人員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3F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9F</a:t>
            </a:r>
          </a:p>
          <a:p>
            <a:pPr algn="just">
              <a:lnSpc>
                <a:spcPct val="120000"/>
              </a:lnSpc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3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3000"/>
              </a:lnSpc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物流中心理貨、撿貨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CS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、回覆客戶諮詢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3000"/>
              </a:lnSpc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福利：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27,500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享勞保、健保、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勞退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3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物流、商學相關科系尤佳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544616"/>
          </a:xfrm>
          <a:prstGeom prst="rect">
            <a:avLst/>
          </a:prstGeom>
          <a:noFill/>
          <a:ln w="57150">
            <a:solidFill>
              <a:srgbClr val="036B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898" t="2223" r="1849" b="2223"/>
          <a:stretch/>
        </p:blipFill>
        <p:spPr>
          <a:xfrm>
            <a:off x="6660232" y="5301208"/>
            <a:ext cx="2381685" cy="144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0"/>
            <a:ext cx="9828584" cy="1186558"/>
          </a:xfrm>
          <a:prstGeom prst="homePlate">
            <a:avLst/>
          </a:prstGeom>
          <a:solidFill>
            <a:srgbClr val="036BB2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8BB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東方超捷國際</a:t>
            </a:r>
            <a:r>
              <a:rPr lang="zh-TW" altLang="en-US" b="1" dirty="0">
                <a:solidFill>
                  <a:srgbClr val="8BB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物流</a:t>
            </a:r>
            <a:r>
              <a:rPr lang="zh-TW" altLang="en-US" b="1" dirty="0" smtClean="0">
                <a:solidFill>
                  <a:srgbClr val="8BB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股份有限公司</a:t>
            </a:r>
            <a:endParaRPr lang="zh-TW" altLang="en-US" b="1" dirty="0">
              <a:solidFill>
                <a:srgbClr val="8BBD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776" y="1268760"/>
            <a:ext cx="9065943" cy="539267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財會助理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3F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9F</a:t>
            </a:r>
          </a:p>
          <a:p>
            <a:pPr algn="just">
              <a:lnSpc>
                <a:spcPct val="120000"/>
              </a:lnSpc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3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3000"/>
              </a:lnSpc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帳單、發票整理、入帳、核對帳務資料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3000"/>
              </a:lnSpc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福利：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27,500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，享勞保、健保、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勞退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3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物流、商學相關科系尤佳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589240"/>
          </a:xfrm>
          <a:prstGeom prst="rect">
            <a:avLst/>
          </a:prstGeom>
          <a:noFill/>
          <a:ln w="57150">
            <a:solidFill>
              <a:srgbClr val="036B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898" t="2223" r="1849" b="2223"/>
          <a:stretch/>
        </p:blipFill>
        <p:spPr>
          <a:xfrm>
            <a:off x="6728685" y="5301208"/>
            <a:ext cx="2381685" cy="144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0"/>
            <a:ext cx="9828584" cy="1186558"/>
          </a:xfrm>
          <a:prstGeom prst="homePlate">
            <a:avLst/>
          </a:prstGeom>
          <a:solidFill>
            <a:srgbClr val="1E1778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A1C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新竹物流股份有限公司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057" y="1276684"/>
            <a:ext cx="9065943" cy="547260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總公司幕僚</a:t>
            </a:r>
            <a:endParaRPr lang="en-US" altLang="zh-TW" sz="2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台北、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北、宜蘭、桃園、新竹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行政事項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主管交辦事項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福利：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29,500~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30,500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元。享勞保、健保及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勞退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中午餐費或餐點提供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472608"/>
          </a:xfrm>
          <a:prstGeom prst="rect">
            <a:avLst/>
          </a:prstGeom>
          <a:noFill/>
          <a:ln w="57150">
            <a:solidFill>
              <a:srgbClr val="1E17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22821" r="3137" b="13686"/>
          <a:stretch/>
        </p:blipFill>
        <p:spPr>
          <a:xfrm>
            <a:off x="6778558" y="1346997"/>
            <a:ext cx="228870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9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0"/>
            <a:ext cx="9828584" cy="1186558"/>
          </a:xfrm>
          <a:prstGeom prst="homePlate">
            <a:avLst/>
          </a:prstGeom>
          <a:solidFill>
            <a:srgbClr val="1E1778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A1C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新竹物流股份有限公司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057" y="1276684"/>
            <a:ext cx="9065943" cy="547260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流通倉儲</a:t>
            </a:r>
            <a:endParaRPr lang="en-US" altLang="zh-TW" sz="2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台北、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北、宜蘭、桃園、新竹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現場倉儲進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加工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福利：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29,500~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30,500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元。享勞保、健保及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勞退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中午餐費或餐點提供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472608"/>
          </a:xfrm>
          <a:prstGeom prst="rect">
            <a:avLst/>
          </a:prstGeom>
          <a:noFill/>
          <a:ln w="57150">
            <a:solidFill>
              <a:srgbClr val="1E17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22821" r="3137" b="13686"/>
          <a:stretch/>
        </p:blipFill>
        <p:spPr>
          <a:xfrm>
            <a:off x="6778558" y="1346997"/>
            <a:ext cx="228870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0"/>
            <a:ext cx="9828584" cy="1186558"/>
          </a:xfrm>
          <a:prstGeom prst="homePlate">
            <a:avLst/>
          </a:prstGeom>
          <a:solidFill>
            <a:srgbClr val="1E1778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A1C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新竹物流股份有限公司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057" y="1276684"/>
            <a:ext cx="9065943" cy="547260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物流營業站所</a:t>
            </a:r>
            <a:endParaRPr lang="en-US" altLang="zh-TW" sz="2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台北、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北、宜蘭、桃園、新竹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客戶服務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異常問題處理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福利：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29,500~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30,500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元。享勞保、健保及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勞退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中午餐費或餐點提供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472608"/>
          </a:xfrm>
          <a:prstGeom prst="rect">
            <a:avLst/>
          </a:prstGeom>
          <a:noFill/>
          <a:ln w="57150">
            <a:solidFill>
              <a:srgbClr val="1E17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22821" r="3137" b="13686"/>
          <a:stretch/>
        </p:blipFill>
        <p:spPr>
          <a:xfrm>
            <a:off x="6778558" y="1346997"/>
            <a:ext cx="228870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8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0"/>
            <a:ext cx="9828584" cy="1186558"/>
          </a:xfrm>
          <a:prstGeom prst="homePlate">
            <a:avLst/>
          </a:prstGeom>
          <a:solidFill>
            <a:srgbClr val="D61518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義美股份有限公司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412776"/>
            <a:ext cx="9108503" cy="532859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門市實習生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10-20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分發，經面試溝通後可安排於合適地點門市任職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商品銷售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倉儲管理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門市服務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環境管理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其他事項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電話諮詢、調貨、包裝、退換貨、其他主管交辦事項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29,000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，享勞保、健保、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排班制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064542" cy="5472608"/>
          </a:xfrm>
          <a:prstGeom prst="rect">
            <a:avLst/>
          </a:prstGeom>
          <a:noFill/>
          <a:ln w="57150">
            <a:solidFill>
              <a:srgbClr val="D615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572" y="1337924"/>
            <a:ext cx="134306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5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0"/>
            <a:ext cx="9828584" cy="1186558"/>
          </a:xfrm>
          <a:prstGeom prst="homePlate">
            <a:avLst/>
          </a:prstGeom>
          <a:solidFill>
            <a:srgbClr val="43BCCD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F298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興濠企業有限公司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008" y="1196752"/>
            <a:ext cx="9108504" cy="554461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行銷企劃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客服行政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新北市林口區中華一路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93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行銷企劃及客服行政相關事務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27,470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，享勞保、健保、勞退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商學企管相關學系尤佳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常日班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，午休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12:00-13:00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544616"/>
          </a:xfrm>
          <a:prstGeom prst="rect">
            <a:avLst/>
          </a:prstGeom>
          <a:noFill/>
          <a:ln w="57150">
            <a:solidFill>
              <a:srgbClr val="43B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72" y="1319345"/>
            <a:ext cx="1893632" cy="18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>
            <a:off x="35496" y="-1"/>
            <a:ext cx="9828584" cy="1293937"/>
          </a:xfrm>
          <a:prstGeom prst="homePlate">
            <a:avLst/>
          </a:prstGeom>
          <a:solidFill>
            <a:srgbClr val="FE7E3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4600" b="1" dirty="0">
                <a:solidFill>
                  <a:srgbClr val="D7D7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鴻泰國際物流有限公司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369118"/>
            <a:ext cx="9007049" cy="5732290"/>
          </a:xfrm>
          <a:ln>
            <a:solidFill>
              <a:srgbClr val="F69458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營業部 文件人員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台北市中山區南京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東路四段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期間：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KEY IN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核對帳務處理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其他主管交辦事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，享有勞保、 健保、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勞退、團保、三節獎金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比照國定假日休假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上班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時間早上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9:00~12:00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下午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13:45~18:00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另可先商討配合需返校時間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78057" y="1369118"/>
            <a:ext cx="8964488" cy="5488881"/>
          </a:xfrm>
          <a:prstGeom prst="rect">
            <a:avLst/>
          </a:prstGeom>
          <a:noFill/>
          <a:ln w="57150">
            <a:solidFill>
              <a:srgbClr val="FE7E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/>
          <a:stretch/>
        </p:blipFill>
        <p:spPr>
          <a:xfrm>
            <a:off x="5602777" y="1412776"/>
            <a:ext cx="3418945" cy="73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6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E081A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E08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一之軒食品有限公司</a:t>
            </a:r>
            <a:endParaRPr lang="zh-TW" altLang="en-US" sz="5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224136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職缺名稱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門市服務實習生</a:t>
            </a:r>
            <a:endParaRPr lang="en-US" altLang="zh-TW" b="1" spc="-15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待分發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年至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賣場陳列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櫃檯收銀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飲料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初階訂單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28,000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5013176"/>
            <a:ext cx="1629002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4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邊形 5"/>
          <p:cNvSpPr/>
          <p:nvPr/>
        </p:nvSpPr>
        <p:spPr>
          <a:xfrm>
            <a:off x="0" y="-27384"/>
            <a:ext cx="9828584" cy="1293937"/>
          </a:xfrm>
          <a:prstGeom prst="homePlate">
            <a:avLst/>
          </a:prstGeom>
          <a:solidFill>
            <a:srgbClr val="0140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4600" b="1" dirty="0" smtClean="0">
                <a:solidFill>
                  <a:srgbClr val="FD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鴻創國際物流有限公司</a:t>
            </a:r>
            <a:endParaRPr lang="zh-TW" altLang="en-US" sz="4600" b="1" dirty="0">
              <a:solidFill>
                <a:srgbClr val="FDD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297110"/>
            <a:ext cx="9007049" cy="5732290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櫃台人員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台北市中山區南京東路三段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實習期間：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進出口提單發放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發票開立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核對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信封收發郵寄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訪客接待，總機接聽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辦公室環境整潔和協調辦公室各項所需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元，享有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勞保、健保、勞退。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條件：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35496" y="1340768"/>
            <a:ext cx="9064541" cy="5488881"/>
          </a:xfrm>
          <a:prstGeom prst="rect">
            <a:avLst/>
          </a:prstGeom>
          <a:noFill/>
          <a:ln w="57150">
            <a:solidFill>
              <a:srgbClr val="014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pic>
        <p:nvPicPr>
          <p:cNvPr id="1026" name="Picture 2" descr="鴻創國際物流有限公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29" y="117471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9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896" y="11031"/>
            <a:ext cx="9746307" cy="1138865"/>
          </a:xfrm>
          <a:prstGeom prst="homePlate">
            <a:avLst/>
          </a:prstGeom>
          <a:solidFill>
            <a:srgbClr val="0F227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5139" y="1235487"/>
            <a:ext cx="9073008" cy="5577889"/>
          </a:xfrm>
          <a:prstGeom prst="rect">
            <a:avLst/>
          </a:prstGeom>
          <a:noFill/>
          <a:ln w="57150">
            <a:solidFill>
              <a:srgbClr val="0F2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全台物流</a:t>
            </a: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股份有限公司</a:t>
            </a:r>
            <a:endParaRPr lang="zh-TW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268761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倉儲作業實習生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新北市林口區東林里宏昌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街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商品理貨作業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商品驗收上架作業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薪資面議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享勞保、健保、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勞退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細心負責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、反應靈敏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對物流現場作業抱有熱忱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必要時需輪班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949" t="3109" b="2214"/>
          <a:stretch/>
        </p:blipFill>
        <p:spPr>
          <a:xfrm>
            <a:off x="7294769" y="5013176"/>
            <a:ext cx="173895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03AEC3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210889"/>
            <a:ext cx="9065943" cy="5616624"/>
          </a:xfrm>
          <a:prstGeom prst="rect">
            <a:avLst/>
          </a:prstGeom>
          <a:noFill/>
          <a:ln w="57150">
            <a:solidFill>
              <a:srgbClr val="03AE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000" b="1" dirty="0" smtClean="0">
                <a:solidFill>
                  <a:srgbClr val="F6B50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傳揚行銷廣告股份有限公司</a:t>
            </a:r>
            <a:endParaRPr lang="zh-TW" altLang="en-US" sz="4000" b="1" dirty="0">
              <a:solidFill>
                <a:srgbClr val="F6B50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224136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專案助理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實習生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台北市中山區南京東路三段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協助通路行銷專案執行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協助聯絡合作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廠商，場地方及業務人員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協助活動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報告撰寫與分析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整理活動物資清點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道具                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元；享勞保、健保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假日需配合公司參加各類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傳揚行銷廣告股份有限公司| Linked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9" b="24401"/>
          <a:stretch/>
        </p:blipFill>
        <p:spPr bwMode="auto">
          <a:xfrm>
            <a:off x="6631464" y="5445224"/>
            <a:ext cx="244928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6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迅傳運通股份有限公司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268760"/>
            <a:ext cx="9002310" cy="558924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關務實習生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南京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東路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大園區航翔路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W2003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海運報關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實務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基本工資規定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享勞保、健保及勞退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48948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1" r="7753" b="17320"/>
          <a:stretch/>
        </p:blipFill>
        <p:spPr>
          <a:xfrm>
            <a:off x="7452320" y="5301208"/>
            <a:ext cx="1376035" cy="123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635636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635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3600" b="1" dirty="0" smtClean="0">
                <a:solidFill>
                  <a:srgbClr val="B49B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好旺股份有限公司</a:t>
            </a:r>
            <a:endParaRPr lang="zh-TW" altLang="en-US" sz="3600" b="1" dirty="0">
              <a:solidFill>
                <a:srgbClr val="B49B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196752"/>
            <a:ext cx="9065943" cy="5661248"/>
          </a:xfrm>
          <a:ln>
            <a:solidFill>
              <a:srgbClr val="635636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櫃台禮賓接待員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：台北市中山區南京東路一段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128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飯店大廳迎賓、接待，協助旅客叫車及上下行李服務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辦理旅客住宿登記、退房結帳相關作業；旅客預訂客房作業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擔任飯店總機服務，未來店客人提供轉接電話或留言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飯店櫃台其他事務，如：提供旅客觀光旅遊資訊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元，享勞保、健保及勞退，全勤獎金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$1,000/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1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可配合輪班，具合作精神，能與團隊成員合作達成任務尤佳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2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具備英、日語其中一種語言，聽、說程度中等以上之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程度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(TOEIC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600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分以上，日文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JLPT 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早班、晚班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244" y="1268760"/>
            <a:ext cx="1522252" cy="127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6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8" y="-81772"/>
            <a:ext cx="9746307" cy="1283748"/>
          </a:xfrm>
          <a:prstGeom prst="homePlate">
            <a:avLst/>
          </a:prstGeom>
          <a:solidFill>
            <a:srgbClr val="4F8436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0992" y="1298924"/>
            <a:ext cx="9011462" cy="5544616"/>
          </a:xfrm>
          <a:prstGeom prst="rect">
            <a:avLst/>
          </a:prstGeom>
          <a:noFill/>
          <a:ln w="57150">
            <a:solidFill>
              <a:srgbClr val="4F8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里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仁事業股份有限公司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0992" y="1358468"/>
            <a:ext cx="9252982" cy="5425527"/>
          </a:xfrm>
        </p:spPr>
        <p:txBody>
          <a:bodyPr>
            <a:noAutofit/>
          </a:bodyPr>
          <a:lstStyle/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產品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展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銷實習生</a:t>
            </a:r>
            <a:endParaRPr lang="en-US" altLang="zh-TW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大台北地區，依居住地分發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熟悉門市營運日常作業、會員服務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協助規劃活動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宣傳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27,470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享勞保、健保及勞退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認同有機耕作、生態保育理念，樂於分享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有責任感、具服務熱情、樂觀進取、主動積極、喜愛團隊互動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日班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晚班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營業時間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9:00-22:00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，月排班制，月休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　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412776"/>
            <a:ext cx="148997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DC6C0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C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萬達國際物流股份有限公司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2-5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台北市中山區市民大道三段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209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製作海空運文件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和客戶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海外代理郵件往返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主管交辦事項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28,000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元，享勞保、健保及勞退。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5589240"/>
            <a:ext cx="2162477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8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D70E1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70E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004D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遠東</a:t>
            </a:r>
            <a:r>
              <a:rPr lang="zh-TW" altLang="en-US" sz="5000" b="1" dirty="0" smtClean="0">
                <a:solidFill>
                  <a:srgbClr val="004D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百貨股份有限公司</a:t>
            </a:r>
            <a:endParaRPr lang="zh-TW" altLang="en-US" sz="5000" b="1" dirty="0">
              <a:solidFill>
                <a:srgbClr val="004DA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6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樓面管理實習生</a:t>
            </a:r>
            <a:endParaRPr lang="en-US" altLang="zh-TW" sz="2800" b="1" spc="-15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：信義、板橋中山、板橋新站、桃園、竹北、新竹、嘉義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樓面管理：賣場管理、市場調查、經營分析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商品管理：視覺陳列、流行趨勢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行銷企劃：行銷活動、宣傳販促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顧客服務：服務管理、訴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願處理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法定薪資，享勞保、健保及勞退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條件：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具溝通協調能力及數字概念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佳、具服務熱忱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須配合輪班及假日出勤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遠東百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1723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1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D70E1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70E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004D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遠東</a:t>
            </a:r>
            <a:r>
              <a:rPr lang="zh-TW" altLang="en-US" sz="5000" b="1" dirty="0" smtClean="0">
                <a:solidFill>
                  <a:srgbClr val="004D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百貨股份有限公司</a:t>
            </a:r>
            <a:endParaRPr lang="zh-TW" altLang="en-US" sz="5000" b="1" dirty="0">
              <a:solidFill>
                <a:srgbClr val="004DA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顧客服務</a:t>
            </a:r>
            <a:r>
              <a:rPr lang="zh-TW" altLang="en-US" sz="2800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實習生</a:t>
            </a:r>
            <a:endParaRPr lang="en-US" altLang="zh-TW" sz="2800" b="1" spc="-15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信義、板橋中山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顧客服務、諮詢、接待、總機服務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顧客意見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法定薪資，享勞保、健保及勞退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具服務熱忱、具英文或日文溝通能力者佳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需配合輪班及假日出勤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遠東百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1723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0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896" y="11031"/>
            <a:ext cx="9746307" cy="1138865"/>
          </a:xfrm>
          <a:prstGeom prst="homePlate">
            <a:avLst/>
          </a:prstGeom>
          <a:solidFill>
            <a:srgbClr val="DA332B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196750"/>
            <a:ext cx="9073008" cy="5616626"/>
          </a:xfrm>
          <a:prstGeom prst="rect">
            <a:avLst/>
          </a:prstGeom>
          <a:noFill/>
          <a:ln w="57150">
            <a:solidFill>
              <a:srgbClr val="DA3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太平洋崇光百貨股份</a:t>
            </a: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有限公司</a:t>
            </a:r>
            <a:endParaRPr lang="zh-TW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196752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顧客服務實習生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忠孝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店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台北市大安區忠孝東路四段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復興店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大安區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忠孝東路三段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電梯內、外協助顧客安全進出。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店內購物指引及諮詢、顧客意見受理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協助顧客寄物、停車及贈品兌換、物品租借等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學習服務接待禮儀、態度，增加顧客滿意度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28,800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、健保、勞退、團保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具服務熱忱、親切大方、喜愛接觸人群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具備外語能力溝通者佳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非必要條件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：月休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天、早晚班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教育訓練：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基礎通識教育、進階職能課程、實務經驗傳承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遠東SOGO百貨- 维基百科，自由的百科全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2688233" cy="107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64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三商家購股份有限公司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268760"/>
            <a:ext cx="9002310" cy="5589240"/>
          </a:xfrm>
        </p:spPr>
        <p:txBody>
          <a:bodyPr>
            <a:noAutofit/>
          </a:bodyPr>
          <a:lstStyle/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門市儲備幹部</a:t>
            </a:r>
            <a:endParaRPr lang="en-US" altLang="zh-TW" sz="22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依學生居住地分派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每週小時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門市經營管理、顧客關係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管理、商品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陳列管理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清潔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作業、進貨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補貨作業。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183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、月薪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28,000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熱情、責任感、溝通能力、團隊合作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需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配合早晚輪班：早班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06:30~15:30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、晚班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:15:00~24:00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6" t="4024" r="1130" b="88220"/>
          <a:stretch/>
        </p:blipFill>
        <p:spPr>
          <a:xfrm>
            <a:off x="6626046" y="1412776"/>
            <a:ext cx="2411760" cy="66977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5496" y="1268759"/>
            <a:ext cx="9066940" cy="5589241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6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19395"/>
            <a:ext cx="9746307" cy="1138865"/>
          </a:xfrm>
          <a:prstGeom prst="homePlate">
            <a:avLst/>
          </a:prstGeom>
          <a:solidFill>
            <a:srgbClr val="01A0EC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73008" cy="5611372"/>
          </a:xfrm>
          <a:prstGeom prst="rect">
            <a:avLst/>
          </a:prstGeom>
          <a:noFill/>
          <a:ln w="57150">
            <a:solidFill>
              <a:srgbClr val="01A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昇恒昌股份有限公司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196752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銷售服務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內湖旗艦店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台北市內湖區金莊路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129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桃園機場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桃園市大園區航站南路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南崁物流中心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桃園市蘆竹區南工路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136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台中機場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台中市沙鹿區中行路一段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168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金湖廣場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金門縣金湖鎮太湖路二段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198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協助商品銷售服務、協助包裝、補貨、櫃位清潔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26,400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元，享勞保、健保、勞退、團保；免費提供工作餐乙餐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、免費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提供制服、教育訓練、員工優惠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購物、餐飲、飯店住宿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　　　  交通住宿補助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按域申請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、留任獎勵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年資累計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個性活潑、積極、有服務熱忱、親和力佳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月休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天，須排休、須輪休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26880" r="-399" b="26081"/>
          <a:stretch/>
        </p:blipFill>
        <p:spPr>
          <a:xfrm>
            <a:off x="6893371" y="1268760"/>
            <a:ext cx="2143125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0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896" y="11031"/>
            <a:ext cx="9746307" cy="1138865"/>
          </a:xfrm>
          <a:prstGeom prst="homePlate">
            <a:avLst/>
          </a:prstGeom>
          <a:solidFill>
            <a:srgbClr val="01A0EC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73008" cy="5611372"/>
          </a:xfrm>
          <a:prstGeom prst="rect">
            <a:avLst/>
          </a:prstGeom>
          <a:noFill/>
          <a:ln w="57150">
            <a:solidFill>
              <a:srgbClr val="01A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昇恒昌股份有限公司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196752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商品管理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內湖旗艦店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台北市內湖區金莊路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129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桃園機場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桃園市大園區航站南路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南崁物流中心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桃園市蘆竹區南工路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136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台中機場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台中市沙鹿區中行路一段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168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金湖廣場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金門縣金湖鎮太湖路二段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198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商品點收、入庫、商品重整、條碼黏貼、協助提貨服務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26,400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元，享勞保、健保、勞退、團保；免費提供工作餐乙餐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、免費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提供制服、教育訓練、員工優惠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購物、餐飲、飯店住宿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　　　  交通住宿補助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按域申請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、留任獎勵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年資累計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個性活潑、積極、有服務熱忱、親和力佳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月休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天，須排休、須輪休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26880" r="-399" b="26081"/>
          <a:stretch/>
        </p:blipFill>
        <p:spPr>
          <a:xfrm>
            <a:off x="6893371" y="1268760"/>
            <a:ext cx="2143125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896" y="11031"/>
            <a:ext cx="9746307" cy="1138865"/>
          </a:xfrm>
          <a:prstGeom prst="homePlate">
            <a:avLst/>
          </a:prstGeom>
          <a:solidFill>
            <a:srgbClr val="01A0EC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73008" cy="5611372"/>
          </a:xfrm>
          <a:prstGeom prst="rect">
            <a:avLst/>
          </a:prstGeom>
          <a:noFill/>
          <a:ln w="57150">
            <a:solidFill>
              <a:srgbClr val="01A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昇恒昌股份有限公司</a:t>
            </a:r>
            <a:endParaRPr lang="zh-TW" alt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196752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顧客服務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內湖旗艦店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台北市內湖區金莊路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129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桃園機場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桃園市大園區航站南路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南崁物流中心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桃園市蘆竹區南工路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136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台中機場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台中市沙鹿區中行路一段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168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金湖廣場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金門縣金湖鎮太湖路二段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198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引導旅客方向、提供旅客諮詢、公共設施維護、整理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26,400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元，享勞保、健保、勞退、團保；免費提供工作餐乙餐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、免費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提供制服、教育訓練、員工優惠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購物、餐飲、飯店住宿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　　　  交通住宿補助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按域申請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、留任獎勵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年資累計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個性活潑、積極、有服務熱忱、親和力佳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月休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天，須排休、須輪休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26880" r="-399" b="26081"/>
          <a:stretch/>
        </p:blipFill>
        <p:spPr>
          <a:xfrm>
            <a:off x="6893371" y="1340768"/>
            <a:ext cx="2143125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5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古典玫瑰園國際股份有限公司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422533"/>
            <a:ext cx="9002310" cy="503080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英國茶專賣店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銷售人員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台北、台中、台南、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各式茶品、英國進口瓷器、精油、面膜、文創商品等販售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盤點訂貨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30,000-32,000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視地區而定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。員工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優惠折扣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古典餐飲商品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折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其他體系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折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。各店業績達成獎金分紅、聚餐、銷售獎金。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喜歡藝術文化創意及精品銷售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服務、熱情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活潑、喜歡與人接觸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週休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二日，月休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天，排班輪休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489487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28" y="1340768"/>
            <a:ext cx="1807168" cy="135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2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072D8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 smtClean="0">
                <a:solidFill>
                  <a:srgbClr val="FD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程高資訊服務股份有限公司</a:t>
            </a:r>
            <a:endParaRPr lang="zh-TW" altLang="en-US" sz="5000" b="1" dirty="0">
              <a:solidFill>
                <a:srgbClr val="FDD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422533"/>
            <a:ext cx="9002310" cy="503080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日系保健藥妝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客服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台北市大同區重慶北路一段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美妝保健產品諮詢顧問，知名品牌：可爾必思、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OZIO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歐姬兒、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snova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絲若雪、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ACP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Yamachiya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雅馬綺雅等等，提供民眾來電諮詢有關產品的使用方式或是販售通路等等相關問答，向舊客戶宣傳新活動。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福利：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27,000-30,000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勞保、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健保及勞退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office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軟體操作，打字速度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分鐘以上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口齒清晰、溝通無礙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排班，月休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輪班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區間：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09:00-21:00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489487"/>
          </a:xfrm>
          <a:prstGeom prst="rect">
            <a:avLst/>
          </a:prstGeom>
          <a:noFill/>
          <a:ln w="57150">
            <a:solidFill>
              <a:srgbClr val="07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 descr="客服中心委外&amp;服務外包-程曦資訊｜BPO服務專業經營團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545" y="1150342"/>
            <a:ext cx="1758702" cy="17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46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072D8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 smtClean="0">
                <a:solidFill>
                  <a:srgbClr val="FD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程高資訊服務股份有限公司</a:t>
            </a:r>
            <a:endParaRPr lang="zh-TW" altLang="en-US" sz="5000" b="1" dirty="0">
              <a:solidFill>
                <a:srgbClr val="FDD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422533"/>
            <a:ext cx="9002310" cy="503080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台灣萊雅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客服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台北市大同區重慶北路一段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巴黎萊雅集團旗下美妝品牌的諮詢顧問，知名品牌：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YSL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Armani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Maybelline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、蘭蔻、契爾氏、碧兒泉、植村秀等等，提供民眾來電諮詢有關產品的使用方式或是販售通路等等相關問答，向舊客戶宣傳新活動。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福利：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27,000-30,000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勞保、健保及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office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軟體操作，打字速度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分鐘以上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口齒清晰、溝通無礙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週休二日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固定六日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，見紅休，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489487"/>
          </a:xfrm>
          <a:prstGeom prst="rect">
            <a:avLst/>
          </a:prstGeom>
          <a:noFill/>
          <a:ln w="57150">
            <a:solidFill>
              <a:srgbClr val="07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 descr="客服中心委外&amp;服務外包-程曦資訊｜BPO服務專業經營團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545" y="1150342"/>
            <a:ext cx="1758702" cy="17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53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072D8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 smtClean="0">
                <a:solidFill>
                  <a:srgbClr val="FD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程高資訊服務股份有限公司</a:t>
            </a:r>
            <a:endParaRPr lang="zh-TW" altLang="en-US" sz="5000" b="1" dirty="0">
              <a:solidFill>
                <a:srgbClr val="FDD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422533"/>
            <a:ext cx="9002310" cy="524682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多元知名企業實習客服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台北市大同區重慶北路一段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例如信義房屋、生生平板、麗嬰房、政府公部門單位等等，工作內容主要提供電話服務，包含簡易問題排除、操作導引、訂單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產品諮詢、代接電話、客訴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後送案件處理、案件追蹤、緊急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特殊案件通報等，以及文字服務，包含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LINE@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IG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等管道。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福利：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27,000-30,000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勞保、健保及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勞退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office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軟體操作，打字速度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分鐘以上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口齒清晰、溝通無礙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排班，月休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天，輪班區間：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08:00-22:00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489487"/>
          </a:xfrm>
          <a:prstGeom prst="rect">
            <a:avLst/>
          </a:prstGeom>
          <a:noFill/>
          <a:ln w="57150">
            <a:solidFill>
              <a:srgbClr val="07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 descr="客服中心委外&amp;服務外包-程曦資訊｜BPO服務專業經營團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545" y="1150342"/>
            <a:ext cx="1758702" cy="17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92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072D8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 smtClean="0">
                <a:solidFill>
                  <a:srgbClr val="FD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程曦資訊整合股份有限公司</a:t>
            </a:r>
            <a:endParaRPr lang="zh-TW" altLang="en-US" sz="5000" b="1" dirty="0">
              <a:solidFill>
                <a:srgbClr val="FDD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422533"/>
            <a:ext cx="9002310" cy="524682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醫院掛號諮詢客服實習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台北市大同區鄭州路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145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民眾掛號業務查詢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門診資訊問題諮詢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3.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來電紀錄與文書作業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福利：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29,000-33,000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勞保、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健保及勞退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office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軟體操作，打字速度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分鐘以上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口齒清晰、溝通無礙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排班，月休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天，輪班區間：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08:00-22:00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489487"/>
          </a:xfrm>
          <a:prstGeom prst="rect">
            <a:avLst/>
          </a:prstGeom>
          <a:noFill/>
          <a:ln w="57150">
            <a:solidFill>
              <a:srgbClr val="07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 descr="客服中心委外&amp;服務外包-程曦資訊｜BPO服務專業經營團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545" y="1150342"/>
            <a:ext cx="1758702" cy="17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7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072D8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 smtClean="0">
                <a:solidFill>
                  <a:srgbClr val="FD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程曦資訊整合股份有限公司</a:t>
            </a:r>
            <a:endParaRPr lang="zh-TW" altLang="en-US" sz="5000" b="1" dirty="0">
              <a:solidFill>
                <a:srgbClr val="FDD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422533"/>
            <a:ext cx="9002310" cy="524682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1999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市民專線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客服實習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台北市信義區莊敬路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391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弄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市民服務專線，負責民眾來電問題諮詢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市政問題諮詢、民眾申訴後送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與問題紀錄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受理民眾陳情、檢舉，案件派送與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後續查詢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福利：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27,000-30,000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勞保、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健保及勞退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office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軟體操作，打字速度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分鐘以上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口齒清晰、溝通無礙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排班，月休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天，輪班區間：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08:00-19:00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489487"/>
          </a:xfrm>
          <a:prstGeom prst="rect">
            <a:avLst/>
          </a:prstGeom>
          <a:noFill/>
          <a:ln w="57150">
            <a:solidFill>
              <a:srgbClr val="07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 descr="客服中心委外&amp;服務外包-程曦資訊｜BPO服務專業經營團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545" y="1150342"/>
            <a:ext cx="1758702" cy="17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88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072D8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 smtClean="0">
                <a:solidFill>
                  <a:srgbClr val="FD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程曦資訊整合股份有限公司</a:t>
            </a:r>
            <a:endParaRPr lang="zh-TW" altLang="en-US" sz="5000" b="1" dirty="0">
              <a:solidFill>
                <a:srgbClr val="FDD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422533"/>
            <a:ext cx="9002310" cy="524682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台電諮詢客服實習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台北市大安區基隆路四段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75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主要提供民眾來電諮詢有關設備維修、停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復電時間查詢、電費查詢、用電申請等等，接聽來電回覆民眾的問題，以及文字客服專線之線上諮詢服務。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福利：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30,000-34,000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勞保、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健保及勞退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office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軟體操作，打字速度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分鐘以上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口齒清晰、溝通無礙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排班，月休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天，輪班區間：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08:00-22:00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489487"/>
          </a:xfrm>
          <a:prstGeom prst="rect">
            <a:avLst/>
          </a:prstGeom>
          <a:noFill/>
          <a:ln w="57150">
            <a:solidFill>
              <a:srgbClr val="07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 descr="客服中心委外&amp;服務外包-程曦資訊｜BPO服務專業經營團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545" y="1150342"/>
            <a:ext cx="1758702" cy="17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2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184735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184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大來育樂股份有限公司</a:t>
            </a:r>
            <a:r>
              <a:rPr lang="en-US" altLang="zh-TW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維多麗亞酒店</a:t>
            </a:r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54457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服務中心</a:t>
            </a:r>
            <a:endParaRPr lang="en-US" altLang="zh-TW" b="1" spc="-15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台北市中山區敬業四路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168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捷運劍南站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號出口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門口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引導車輛協助客人上下車及門廳迎賓接待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孰悉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內各項設施及活動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資訊，適時提供賓客方向指引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行李及包裹服務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旅客行李遞送、存取、領取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協助安排旅客交通路線、上班車接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駁、接送機車輛安排等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了解周遭環境及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旅遊景點相關資訊，提供客人需求諮詢服務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28,000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熱情、責任感、溝通能力、團隊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需輪班，依勞基法相關規定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339" y="1268760"/>
            <a:ext cx="1382157" cy="86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072D8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 smtClean="0">
                <a:solidFill>
                  <a:srgbClr val="FD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程曦資訊整合股份有限公司</a:t>
            </a:r>
            <a:endParaRPr lang="zh-TW" altLang="en-US" sz="5000" b="1" dirty="0">
              <a:solidFill>
                <a:srgbClr val="FDD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268760"/>
            <a:ext cx="9002310" cy="524682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行銷部實習生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１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台北市大同區重慶北路一段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影音企劃、拍攝與剪輯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活動籌辦與執行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3.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部門事務辦理、團隊合作工作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福利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176-183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勞保、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健保及勞退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開朗、積極、善人際溝通、社交；具有服務、解決問題的熱忱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表達清晰、邏輯理解能力佳；正面思考、熱衷學習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每週最少配合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個工作天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休二日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固定六日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，見紅休，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544617"/>
          </a:xfrm>
          <a:prstGeom prst="rect">
            <a:avLst/>
          </a:prstGeom>
          <a:noFill/>
          <a:ln w="57150">
            <a:solidFill>
              <a:srgbClr val="07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 descr="客服中心委外&amp;服務外包-程曦資訊｜BPO服務專業經營團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545" y="1150342"/>
            <a:ext cx="1758702" cy="17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072D8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 smtClean="0">
                <a:solidFill>
                  <a:srgbClr val="FD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程曦資訊整合股份有限公司</a:t>
            </a:r>
            <a:endParaRPr lang="zh-TW" altLang="en-US" sz="5000" b="1" dirty="0">
              <a:solidFill>
                <a:srgbClr val="FDD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268760"/>
            <a:ext cx="9002310" cy="524682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業務部文書實習生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１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台北市大同區重慶北路一段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支援業務單位文書作業運行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協助部門內秘書、行政工作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3.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製作部門管理性、稽核報表及主管交辦事項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福利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176-183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勞保、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健保及勞退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開朗、積極、善人際溝通、社交；具有服務、解決問題的熱忱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表達清晰、邏輯理解能力佳；正面思考、熱衷學習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每週最少配合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個工作天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休二日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固定六日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，見紅休，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544617"/>
          </a:xfrm>
          <a:prstGeom prst="rect">
            <a:avLst/>
          </a:prstGeom>
          <a:noFill/>
          <a:ln w="57150">
            <a:solidFill>
              <a:srgbClr val="07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 descr="客服中心委外&amp;服務外包-程曦資訊｜BPO服務專業經營團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545" y="1150342"/>
            <a:ext cx="1758702" cy="17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072D8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 smtClean="0">
                <a:solidFill>
                  <a:srgbClr val="FD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程曦資訊整合股份有限公司</a:t>
            </a:r>
            <a:endParaRPr lang="zh-TW" altLang="en-US" sz="5000" b="1" dirty="0">
              <a:solidFill>
                <a:srgbClr val="FDD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268760"/>
            <a:ext cx="9002310" cy="524682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資行銷部實習生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１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台北市大同區重慶北路一段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招募作業及面試接待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人資部門工作支援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福利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176-183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勞保、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健保及勞退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開朗、積極、善人際溝通、社交；具有服務、解決問題的熱忱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表達清晰、邏輯理解能力佳；正面思考、熱衷學習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每週最少配合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個工作天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休二日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固定六日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，見紅休，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544617"/>
          </a:xfrm>
          <a:prstGeom prst="rect">
            <a:avLst/>
          </a:prstGeom>
          <a:noFill/>
          <a:ln w="57150">
            <a:solidFill>
              <a:srgbClr val="072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 descr="客服中心委外&amp;服務外包-程曦資訊｜BPO服務專業經營團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545" y="1150342"/>
            <a:ext cx="1758702" cy="17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9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E70012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lvl="0" algn="l"/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光泉食品股份有限公司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268760"/>
            <a:ext cx="9002310" cy="524682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庫務實習生</a:t>
            </a: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5-10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待分發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新北土城、汐止、蘆洲、五股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正常班制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08:00 – 17:30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、排休制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每周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協助倉庫貨品入庫及整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倉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倉庫環境維護清潔</a:t>
            </a: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27,470 ~ 30,470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7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每月依實習生出勤狀況與績效表現發放獎金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7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享公司三節飲品、勞保、健保、勞退及團保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畢業後轉任為正式員工，倘經由主管提報列入儲備幹部培訓，經考核通過後，即成為正式幹部。</a:t>
            </a: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544617"/>
          </a:xfrm>
          <a:prstGeom prst="rect">
            <a:avLst/>
          </a:prstGeom>
          <a:noFill/>
          <a:ln w="57150">
            <a:solidFill>
              <a:srgbClr val="E7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170" name="Picture 2" descr="光泉牧場- 維基百科，自由的百科全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40768"/>
            <a:ext cx="2016224" cy="138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79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E70012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lvl="0" algn="l"/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光泉食品股份有限公司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268760"/>
            <a:ext cx="9002310" cy="524682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5-10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待分發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新北土城、汐止、蘆洲、五股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正常班制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17:30</a:t>
            </a:r>
            <a:r>
              <a:rPr lang="zh-TW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排休制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每周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固定客情維繫與巡補產品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安排外勤跟車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現場作業支援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27,470 ~ 30,470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7" indent="0" algn="just">
              <a:lnSpc>
                <a:spcPct val="120000"/>
              </a:lnSpc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每月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依實習生出勤狀況與績效表現發放獎金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7" indent="0" algn="just">
              <a:lnSpc>
                <a:spcPct val="120000"/>
              </a:lnSpc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公司三節飲品、勞保、健保、勞退及團保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須具備手排汽車駕照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畢業後轉任為正式員工，倘經由主管提報列入儲備幹部培訓，經考核通過後，即成為正式幹部。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544617"/>
          </a:xfrm>
          <a:prstGeom prst="rect">
            <a:avLst/>
          </a:prstGeom>
          <a:noFill/>
          <a:ln w="57150">
            <a:solidFill>
              <a:srgbClr val="E7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170" name="Picture 2" descr="光泉牧場- 維基百科，自由的百科全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40768"/>
            <a:ext cx="2016224" cy="138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51515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lvl="0" algn="l"/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全球昕兆國際股份有限公司</a:t>
            </a:r>
            <a:endParaRPr lang="zh-TW" altLang="en-US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268760"/>
            <a:ext cx="9002310" cy="524682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社群行銷專員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新北市中和區橋和路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小時，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1.FB/IG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粉絲團留言維護、社群口碑文案撰寫、各類素材製作及優化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廣告建立及數據分析、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GA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成效追蹤、報表整理及相關行銷表單建立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3.PS/AI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能力、排版經驗能自行製作平面素材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團隊互助、跨部門溝通及其他行政事項協助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28,000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32,000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完善教育訓練、健康檢查、員工購優惠、節慶禮品、員工旅遊、三節獎金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表現良好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畢業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後轉任為正式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員工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544617"/>
          </a:xfrm>
          <a:prstGeom prst="rect">
            <a:avLst/>
          </a:prstGeom>
          <a:noFill/>
          <a:ln w="57150">
            <a:solidFill>
              <a:srgbClr val="515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JS婕洛妮絲】官方網站｜藝人有感推薦美妝保養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1" t="26578" r="491" b="23763"/>
          <a:stretch/>
        </p:blipFill>
        <p:spPr bwMode="auto">
          <a:xfrm>
            <a:off x="6634926" y="1412776"/>
            <a:ext cx="2411727" cy="119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81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51515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lvl="0" algn="l"/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全球昕兆國際股份有限公司</a:t>
            </a:r>
            <a:endParaRPr lang="zh-TW" altLang="en-US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268760"/>
            <a:ext cx="9002310" cy="524682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客服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專員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新北市中和區橋和路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小時，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1.FB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粉絲團訊息回復、收集顧客意見回饋、滿意度調查、客訴處理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2.SOP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新增、修改、維護、優化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提供來電客戶諮詢服務、產品試用及回饋、例行會議、主管交辦事項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客戶服務專案追蹤提案及大數據分析、跨部門溝通或協助及解決客戶問題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28,000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32,000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完善教育訓練、健康檢查、員工購優惠、節慶禮品、員工旅遊、三節獎金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表現良好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畢業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後轉任為正式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員工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544617"/>
          </a:xfrm>
          <a:prstGeom prst="rect">
            <a:avLst/>
          </a:prstGeom>
          <a:noFill/>
          <a:ln w="57150">
            <a:solidFill>
              <a:srgbClr val="515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JS婕洛妮絲】官方網站｜藝人有感推薦美妝保養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1" t="26578" r="491" b="23763"/>
          <a:stretch/>
        </p:blipFill>
        <p:spPr bwMode="auto">
          <a:xfrm>
            <a:off x="6634926" y="1412776"/>
            <a:ext cx="2411727" cy="119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12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125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99075" cy="685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2" y="836712"/>
            <a:ext cx="4757962" cy="3977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22658"/>
            <a:ext cx="2844824" cy="2835342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 rot="21228754">
            <a:off x="2422349" y="896032"/>
            <a:ext cx="6540345" cy="1754779"/>
          </a:xfrm>
        </p:spPr>
        <p:txBody>
          <a:bodyPr>
            <a:noAutofit/>
          </a:bodyPr>
          <a:lstStyle/>
          <a:p>
            <a:pPr algn="l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lang="en-US" altLang="zh-TW" sz="48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  <a:cs typeface="+mn-cs"/>
              </a:rPr>
              <a:t>(</a:t>
            </a:r>
            <a:r>
              <a:rPr lang="zh-TW" altLang="en-US" sz="48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  <a:cs typeface="+mn-cs"/>
              </a:rPr>
              <a:t>學期</a:t>
            </a:r>
            <a:r>
              <a:rPr lang="en-US" altLang="zh-TW" sz="48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  <a:cs typeface="+mn-cs"/>
              </a:rPr>
              <a:t>4.5</a:t>
            </a:r>
            <a:r>
              <a:rPr lang="zh-TW" altLang="en-US" sz="48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  <a:cs typeface="+mn-cs"/>
              </a:rPr>
              <a:t>個月</a:t>
            </a:r>
            <a:r>
              <a:rPr lang="en-US" altLang="zh-TW" sz="48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  <a:cs typeface="+mn-cs"/>
              </a:rPr>
              <a:t>)</a:t>
            </a:r>
            <a:r>
              <a:rPr lang="zh-TW" altLang="en-US" sz="48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  <a:cs typeface="+mn-cs"/>
              </a:rPr>
              <a:t>學生校外實習媒合說明會暨面試</a:t>
            </a:r>
          </a:p>
        </p:txBody>
      </p:sp>
      <p:sp>
        <p:nvSpPr>
          <p:cNvPr id="12" name="標題 5"/>
          <p:cNvSpPr txBox="1">
            <a:spLocks/>
          </p:cNvSpPr>
          <p:nvPr/>
        </p:nvSpPr>
        <p:spPr>
          <a:xfrm rot="21228754">
            <a:off x="2700506" y="2633176"/>
            <a:ext cx="6776551" cy="3051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112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年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11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月</a:t>
            </a:r>
            <a:r>
              <a:rPr lang="en-US" altLang="zh-TW" sz="3200" dirty="0">
                <a:solidFill>
                  <a:srgbClr val="7030A0"/>
                </a:solidFill>
                <a:latin typeface="華康儷金黑(P)" pitchFamily="34" charset="-120"/>
                <a:ea typeface="華康儷金黑(P)" pitchFamily="34" charset="-120"/>
              </a:rPr>
              <a:t>7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日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(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星期二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上午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10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時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20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分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/>
            </a:r>
            <a:b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</a:b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綜合教學大樓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8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樓國際會議廳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華康儷金黑(P)" pitchFamily="34" charset="-120"/>
              <a:ea typeface="華康儷金黑(P)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3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</a:rPr>
              <a:t>我們不見不散唷</a:t>
            </a:r>
            <a:r>
              <a:rPr lang="en-US" altLang="zh-TW" sz="33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</a:rPr>
              <a:t>~</a:t>
            </a:r>
            <a:r>
              <a:rPr kumimoji="0" lang="en-US" altLang="zh-TW" sz="3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3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kumimoji="0" lang="zh-TW" altLang="en-US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文字方塊 13"/>
          <p:cNvSpPr txBox="1"/>
          <p:nvPr/>
        </p:nvSpPr>
        <p:spPr>
          <a:xfrm rot="21382913">
            <a:off x="7236584" y="4734237"/>
            <a:ext cx="13680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C00000"/>
                </a:solidFill>
                <a:latin typeface="華康儷金黑(P)" pitchFamily="34" charset="-120"/>
                <a:ea typeface="華康儷金黑(P)" pitchFamily="34" charset="-120"/>
              </a:rPr>
              <a:t>Fighting</a:t>
            </a:r>
            <a:endParaRPr lang="zh-TW" altLang="en-US" sz="2400" b="1" dirty="0">
              <a:solidFill>
                <a:srgbClr val="C00000"/>
              </a:solidFill>
              <a:latin typeface="華康儷金黑(P)" pitchFamily="34" charset="-120"/>
              <a:ea typeface="華康儷金黑(P)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 rot="21271813">
            <a:off x="2411792" y="961880"/>
            <a:ext cx="2648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3333FF"/>
                </a:solidFill>
                <a:latin typeface="華康儷金黑(P)" pitchFamily="34" charset="-120"/>
                <a:ea typeface="華康儷金黑(P)" pitchFamily="34" charset="-120"/>
              </a:rPr>
              <a:t>行銷與流通管理系</a:t>
            </a:r>
          </a:p>
        </p:txBody>
      </p:sp>
    </p:spTree>
    <p:extLst>
      <p:ext uri="{BB962C8B-B14F-4D97-AF65-F5344CB8AC3E}">
        <p14:creationId xmlns:p14="http://schemas.microsoft.com/office/powerpoint/2010/main" val="44480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BA971A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BA97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 smtClean="0">
                <a:solidFill>
                  <a:srgbClr val="7B7B7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中租迪和股份有限公司</a:t>
            </a:r>
            <a:endParaRPr lang="zh-TW" altLang="en-US" sz="5000" b="1" dirty="0">
              <a:solidFill>
                <a:srgbClr val="7B7B7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spc="-15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企金業務實習生</a:t>
            </a:r>
            <a:endParaRPr lang="en-US" altLang="zh-TW" sz="2200" b="1" spc="-15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3~4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新北市板橋區三民路一段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214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待分發，不限此分公司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37.5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日止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企金業務實作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部門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線上課程參與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實習成果發表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商學院優先、具強烈企圖心、不怕與陌生人接觸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全時實習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09:00-17:30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，周休二日；請假需前一周告知單位主管及人資單位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268760"/>
            <a:ext cx="2808312" cy="8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3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E70012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E7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双云行銷有限公司</a:t>
            </a:r>
            <a:endParaRPr lang="zh-TW" altLang="en-US" sz="5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8550" y="1196752"/>
            <a:ext cx="9065943" cy="5661248"/>
          </a:xfrm>
          <a:ln>
            <a:solidFill>
              <a:srgbClr val="E70012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數位行銷助理</a:t>
            </a:r>
            <a:endParaRPr lang="en-US" altLang="zh-TW" b="1" spc="-15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雲端工作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ZOOM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線上會議及工作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數位行銷基本概念訓練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學習文案及影音素材製作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數據解讀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後，進入每個品牌協助執行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無薪資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寫文案、素材製作等基本能力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5013176"/>
            <a:ext cx="2259982" cy="16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7379</TotalTime>
  <Words>6089</Words>
  <Application>Microsoft Office PowerPoint</Application>
  <PresentationFormat>如螢幕大小 (4:3)</PresentationFormat>
  <Paragraphs>986</Paragraphs>
  <Slides>77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77</vt:i4>
      </vt:variant>
    </vt:vector>
  </HeadingPairs>
  <TitlesOfParts>
    <vt:vector size="84" baseType="lpstr">
      <vt:lpstr>華康雅宋體</vt:lpstr>
      <vt:lpstr>華康儷金黑(P)</vt:lpstr>
      <vt:lpstr>微軟正黑體</vt:lpstr>
      <vt:lpstr>新細明體</vt:lpstr>
      <vt:lpstr>Arial</vt:lpstr>
      <vt:lpstr>Calibri</vt:lpstr>
      <vt:lpstr>Office 佈景主題</vt:lpstr>
      <vt:lpstr>實習職缺介紹</vt:lpstr>
      <vt:lpstr>PowerPoint 簡報</vt:lpstr>
      <vt:lpstr>PowerPoint 簡報</vt:lpstr>
      <vt:lpstr>PowerPoint 簡報</vt:lpstr>
      <vt:lpstr>PowerPoint 簡報</vt:lpstr>
      <vt:lpstr>三商家購股份有限公司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杏一醫療用品股份有限公司</vt:lpstr>
      <vt:lpstr>永慶房屋仲介股份有限公司</vt:lpstr>
      <vt:lpstr>PowerPoint 簡報</vt:lpstr>
      <vt:lpstr>PowerPoint 簡報</vt:lpstr>
      <vt:lpstr>佳瑪百貨股份有限公司</vt:lpstr>
      <vt:lpstr>佳瑪百貨股份有限公司</vt:lpstr>
      <vt:lpstr>PowerPoint 簡報</vt:lpstr>
      <vt:lpstr>宜家家居股份有限公司</vt:lpstr>
      <vt:lpstr>宜家家居股份有限公司</vt:lpstr>
      <vt:lpstr>宜家家居股份有限公司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Vacanza Accessory假期國際有限公司</vt:lpstr>
      <vt:lpstr>統一生活事業股份有限公司</vt:lpstr>
      <vt:lpstr>統一百華股份有限公司</vt:lpstr>
      <vt:lpstr>PowerPoint 簡報</vt:lpstr>
      <vt:lpstr>華厚股份有限公司</vt:lpstr>
      <vt:lpstr>東方超捷國際物流股份有限公司</vt:lpstr>
      <vt:lpstr>東方超捷國際物流股份有限公司</vt:lpstr>
      <vt:lpstr>東方超捷國際物流股份有限公司</vt:lpstr>
      <vt:lpstr>東方超捷國際物流股份有限公司</vt:lpstr>
      <vt:lpstr>新竹物流股份有限公司</vt:lpstr>
      <vt:lpstr>新竹物流股份有限公司</vt:lpstr>
      <vt:lpstr>新竹物流股份有限公司</vt:lpstr>
      <vt:lpstr>義美股份有限公司</vt:lpstr>
      <vt:lpstr>興濠企業有限公司</vt:lpstr>
      <vt:lpstr>鴻泰國際物流有限公司</vt:lpstr>
      <vt:lpstr>鴻創國際物流有限公司</vt:lpstr>
      <vt:lpstr>PowerPoint 簡報</vt:lpstr>
      <vt:lpstr>PowerPoint 簡報</vt:lpstr>
      <vt:lpstr>迅傳運通股份有限公司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古典玫瑰園國際股份有限公司</vt:lpstr>
      <vt:lpstr>程高資訊服務股份有限公司</vt:lpstr>
      <vt:lpstr>程高資訊服務股份有限公司</vt:lpstr>
      <vt:lpstr>程高資訊服務股份有限公司</vt:lpstr>
      <vt:lpstr>程曦資訊整合股份有限公司</vt:lpstr>
      <vt:lpstr>程曦資訊整合股份有限公司</vt:lpstr>
      <vt:lpstr>程曦資訊整合股份有限公司</vt:lpstr>
      <vt:lpstr>程曦資訊整合股份有限公司</vt:lpstr>
      <vt:lpstr>程曦資訊整合股份有限公司</vt:lpstr>
      <vt:lpstr>程曦資訊整合股份有限公司</vt:lpstr>
      <vt:lpstr>光泉食品股份有限公司</vt:lpstr>
      <vt:lpstr>光泉食品股份有限公司</vt:lpstr>
      <vt:lpstr>全球昕兆國際股份有限公司</vt:lpstr>
      <vt:lpstr>全球昕兆國際股份有限公司</vt:lpstr>
      <vt:lpstr> (學期4.5個月)學生校外實習媒合說明會暨面試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實習廠商介紹</dc:title>
  <dc:creator>yang</dc:creator>
  <cp:lastModifiedBy>user</cp:lastModifiedBy>
  <cp:revision>668</cp:revision>
  <cp:lastPrinted>2022-11-07T08:55:20Z</cp:lastPrinted>
  <dcterms:created xsi:type="dcterms:W3CDTF">2014-10-19T14:15:01Z</dcterms:created>
  <dcterms:modified xsi:type="dcterms:W3CDTF">2023-11-03T07:48:28Z</dcterms:modified>
</cp:coreProperties>
</file>