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497" r:id="rId3"/>
    <p:sldId id="498" r:id="rId4"/>
    <p:sldId id="479" r:id="rId5"/>
    <p:sldId id="480" r:id="rId6"/>
    <p:sldId id="481" r:id="rId7"/>
    <p:sldId id="483" r:id="rId8"/>
    <p:sldId id="482" r:id="rId9"/>
    <p:sldId id="484" r:id="rId10"/>
    <p:sldId id="485" r:id="rId11"/>
    <p:sldId id="487" r:id="rId12"/>
    <p:sldId id="488" r:id="rId13"/>
    <p:sldId id="489" r:id="rId14"/>
    <p:sldId id="490" r:id="rId15"/>
    <p:sldId id="491" r:id="rId16"/>
    <p:sldId id="492" r:id="rId17"/>
    <p:sldId id="493" r:id="rId18"/>
    <p:sldId id="494" r:id="rId19"/>
    <p:sldId id="495" r:id="rId20"/>
    <p:sldId id="496" r:id="rId21"/>
  </p:sldIdLst>
  <p:sldSz cx="9144000" cy="6858000" type="screen4x3"/>
  <p:notesSz cx="14357350" cy="99250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006E"/>
    <a:srgbClr val="E98917"/>
    <a:srgbClr val="263D43"/>
    <a:srgbClr val="DFEB1E"/>
    <a:srgbClr val="596B70"/>
    <a:srgbClr val="FDD000"/>
    <a:srgbClr val="D5BA83"/>
    <a:srgbClr val="D1A24D"/>
    <a:srgbClr val="1D5159"/>
    <a:srgbClr val="003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42" autoAdjust="0"/>
    <p:restoredTop sz="94309" autoAdjust="0"/>
  </p:normalViewPr>
  <p:slideViewPr>
    <p:cSldViewPr>
      <p:cViewPr varScale="1">
        <p:scale>
          <a:sx n="109" d="100"/>
          <a:sy n="109" d="100"/>
        </p:scale>
        <p:origin x="13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6221947" cy="495714"/>
          </a:xfrm>
          <a:prstGeom prst="rect">
            <a:avLst/>
          </a:prstGeom>
        </p:spPr>
        <p:txBody>
          <a:bodyPr vert="horz" lIns="127588" tIns="63792" rIns="127588" bIns="63792" rtlCol="0"/>
          <a:lstStyle>
            <a:lvl1pPr algn="l">
              <a:defRPr sz="17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8132201" y="4"/>
            <a:ext cx="6221947" cy="495714"/>
          </a:xfrm>
          <a:prstGeom prst="rect">
            <a:avLst/>
          </a:prstGeom>
        </p:spPr>
        <p:txBody>
          <a:bodyPr vert="horz" lIns="127588" tIns="63792" rIns="127588" bIns="63792" rtlCol="0"/>
          <a:lstStyle>
            <a:lvl1pPr algn="r">
              <a:defRPr sz="1700"/>
            </a:lvl1pPr>
          </a:lstStyle>
          <a:p>
            <a:fld id="{0A3D0EC6-F051-498F-B468-5F2DA14EE43E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7799"/>
            <a:ext cx="6221947" cy="495714"/>
          </a:xfrm>
          <a:prstGeom prst="rect">
            <a:avLst/>
          </a:prstGeom>
        </p:spPr>
        <p:txBody>
          <a:bodyPr vert="horz" lIns="127588" tIns="63792" rIns="127588" bIns="63792" rtlCol="0" anchor="b"/>
          <a:lstStyle>
            <a:lvl1pPr algn="l">
              <a:defRPr sz="17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8132201" y="9427799"/>
            <a:ext cx="6221947" cy="495714"/>
          </a:xfrm>
          <a:prstGeom prst="rect">
            <a:avLst/>
          </a:prstGeom>
        </p:spPr>
        <p:txBody>
          <a:bodyPr vert="horz" lIns="127588" tIns="63792" rIns="127588" bIns="63792" rtlCol="0" anchor="b"/>
          <a:lstStyle>
            <a:lvl1pPr algn="r">
              <a:defRPr sz="1700"/>
            </a:lvl1pPr>
          </a:lstStyle>
          <a:p>
            <a:fld id="{004773DF-3032-44FD-8175-9194D83550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7419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6221947" cy="495714"/>
          </a:xfrm>
          <a:prstGeom prst="rect">
            <a:avLst/>
          </a:prstGeom>
        </p:spPr>
        <p:txBody>
          <a:bodyPr vert="horz" lIns="127593" tIns="63795" rIns="127593" bIns="63795" rtlCol="0"/>
          <a:lstStyle>
            <a:lvl1pPr algn="l">
              <a:defRPr sz="17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8132198" y="2"/>
            <a:ext cx="6221947" cy="495714"/>
          </a:xfrm>
          <a:prstGeom prst="rect">
            <a:avLst/>
          </a:prstGeom>
        </p:spPr>
        <p:txBody>
          <a:bodyPr vert="horz" lIns="127593" tIns="63795" rIns="127593" bIns="63795" rtlCol="0"/>
          <a:lstStyle>
            <a:lvl1pPr algn="r">
              <a:defRPr sz="1700"/>
            </a:lvl1pPr>
          </a:lstStyle>
          <a:p>
            <a:fld id="{BFC2DA96-87B1-4B5B-9952-F07362D9FB5E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700588" y="747713"/>
            <a:ext cx="4956175" cy="3716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7593" tIns="63795" rIns="127593" bIns="6379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1435094" y="4713901"/>
            <a:ext cx="11487165" cy="4466043"/>
          </a:xfrm>
          <a:prstGeom prst="rect">
            <a:avLst/>
          </a:prstGeom>
        </p:spPr>
        <p:txBody>
          <a:bodyPr vert="horz" lIns="127593" tIns="63795" rIns="127593" bIns="63795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7799"/>
            <a:ext cx="6221947" cy="495714"/>
          </a:xfrm>
          <a:prstGeom prst="rect">
            <a:avLst/>
          </a:prstGeom>
        </p:spPr>
        <p:txBody>
          <a:bodyPr vert="horz" lIns="127593" tIns="63795" rIns="127593" bIns="63795" rtlCol="0" anchor="b"/>
          <a:lstStyle>
            <a:lvl1pPr algn="l">
              <a:defRPr sz="17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8132198" y="9427799"/>
            <a:ext cx="6221947" cy="495714"/>
          </a:xfrm>
          <a:prstGeom prst="rect">
            <a:avLst/>
          </a:prstGeom>
        </p:spPr>
        <p:txBody>
          <a:bodyPr vert="horz" lIns="127593" tIns="63795" rIns="127593" bIns="63795" rtlCol="0" anchor="b"/>
          <a:lstStyle>
            <a:lvl1pPr algn="r">
              <a:defRPr sz="1700"/>
            </a:lvl1pPr>
          </a:lstStyle>
          <a:p>
            <a:fld id="{C33C7807-90CC-463F-9FED-5379ECAE55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063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2024/5/7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5131" y="0"/>
            <a:ext cx="7288869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212976"/>
            <a:ext cx="5796136" cy="2664296"/>
          </a:xfrm>
        </p:spPr>
        <p:txBody>
          <a:bodyPr>
            <a:normAutofit/>
          </a:bodyPr>
          <a:lstStyle/>
          <a:p>
            <a:r>
              <a:rPr lang="zh-TW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實習職缺介紹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 rot="19012739">
            <a:off x="5772168" y="5287486"/>
            <a:ext cx="2427825" cy="678492"/>
          </a:xfrm>
        </p:spPr>
        <p:txBody>
          <a:bodyPr>
            <a:normAutofit/>
          </a:bodyPr>
          <a:lstStyle/>
          <a:p>
            <a:pPr algn="l"/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行銷與流通</a:t>
            </a:r>
            <a:r>
              <a:rPr lang="zh-TW" altLang="en-US" sz="1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管理學系</a:t>
            </a:r>
            <a:endParaRPr lang="zh-TW" altLang="en-US" sz="1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631832" y="6550223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latin typeface="華康雅宋體" pitchFamily="49" charset="-120"/>
                <a:ea typeface="華康雅宋體" pitchFamily="49" charset="-120"/>
              </a:rPr>
              <a:t>113.5.07</a:t>
            </a:r>
            <a:r>
              <a:rPr lang="zh-TW" altLang="en-US" sz="1400" dirty="0" smtClean="0">
                <a:latin typeface="華康雅宋體" pitchFamily="49" charset="-120"/>
                <a:ea typeface="華康雅宋體" pitchFamily="49" charset="-120"/>
              </a:rPr>
              <a:t> </a:t>
            </a:r>
            <a:r>
              <a:rPr lang="zh-TW" altLang="en-US" sz="1400" dirty="0">
                <a:latin typeface="華康雅宋體" pitchFamily="49" charset="-120"/>
                <a:ea typeface="華康雅宋體" pitchFamily="49" charset="-120"/>
              </a:rPr>
              <a:t>版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73451">
            <a:off x="1924178" y="443897"/>
            <a:ext cx="878772" cy="123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1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0" y="0"/>
            <a:ext cx="9828584" cy="1186558"/>
          </a:xfrm>
          <a:prstGeom prst="homePlate">
            <a:avLst/>
          </a:prstGeom>
          <a:solidFill>
            <a:srgbClr val="263D43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803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 smtClean="0">
                <a:solidFill>
                  <a:srgbClr val="DFEB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數字廣告股份有限公司</a:t>
            </a:r>
            <a:endParaRPr lang="zh-TW" altLang="en-US" b="1" dirty="0">
              <a:solidFill>
                <a:srgbClr val="DFEB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2008" y="1340768"/>
            <a:ext cx="9108504" cy="554461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影音企劃專員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北市三重區重新路五段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609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巷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樓之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</a:p>
          <a:p>
            <a:pPr algn="just">
              <a:lnSpc>
                <a:spcPct val="120000"/>
              </a:lnSpc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(113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影音專案企劃執行與提案、影音團隊及主持人之合作洽談、成本控管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福利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負有責任心、主動積極處理各項工作事務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情緒管理抗壓性佳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工作態度積極正面、企圖心強、喜歡接受挑戰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具備團隊合作精神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依公司出勤規定，周休二日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496" y="1268760"/>
            <a:ext cx="9108504" cy="5544616"/>
          </a:xfrm>
          <a:prstGeom prst="rect">
            <a:avLst/>
          </a:prstGeom>
          <a:noFill/>
          <a:ln w="57150">
            <a:solidFill>
              <a:srgbClr val="263D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965" b="93617" l="4724" r="92913">
                        <a14:foregroundMark x1="20079" y1="29078" x2="20079" y2="29078"/>
                        <a14:foregroundMark x1="16535" y1="27660" x2="16535" y2="27660"/>
                        <a14:foregroundMark x1="14173" y1="27660" x2="14173" y2="27660"/>
                        <a14:foregroundMark x1="12992" y1="28369" x2="12992" y2="28369"/>
                        <a14:foregroundMark x1="12598" y1="30496" x2="12598" y2="30496"/>
                        <a14:foregroundMark x1="11811" y1="31915" x2="11811" y2="31915"/>
                        <a14:foregroundMark x1="11417" y1="33333" x2="11417" y2="33333"/>
                        <a14:foregroundMark x1="10630" y1="36879" x2="10630" y2="36879"/>
                        <a14:foregroundMark x1="10630" y1="39007" x2="10630" y2="39007"/>
                        <a14:foregroundMark x1="10630" y1="40426" x2="10630" y2="40426"/>
                        <a14:foregroundMark x1="11024" y1="42553" x2="11024" y2="42553"/>
                        <a14:foregroundMark x1="28346" y1="33333" x2="28346" y2="33333"/>
                        <a14:foregroundMark x1="26772" y1="21277" x2="26772" y2="21277"/>
                        <a14:foregroundMark x1="35039" y1="26950" x2="35039" y2="26950"/>
                        <a14:foregroundMark x1="47244" y1="31915" x2="47244" y2="31915"/>
                        <a14:foregroundMark x1="46850" y1="21277" x2="46850" y2="21277"/>
                        <a14:foregroundMark x1="55118" y1="26241" x2="55118" y2="26241"/>
                        <a14:foregroundMark x1="20472" y1="67376" x2="20472" y2="67376"/>
                        <a14:foregroundMark x1="18110" y1="73050" x2="18110" y2="73050"/>
                        <a14:foregroundMark x1="16535" y1="73050" x2="16535" y2="73050"/>
                        <a14:foregroundMark x1="22835" y1="68085" x2="22835" y2="68085"/>
                        <a14:foregroundMark x1="39764" y1="65248" x2="39764" y2="65248"/>
                        <a14:foregroundMark x1="40157" y1="72340" x2="40157" y2="72340"/>
                        <a14:foregroundMark x1="59055" y1="65248" x2="59055" y2="65248"/>
                        <a14:foregroundMark x1="59055" y1="74468" x2="59055" y2="74468"/>
                        <a14:foregroundMark x1="73228" y1="67376" x2="73228" y2="67376"/>
                        <a14:foregroundMark x1="76378" y1="76596" x2="76378" y2="7659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48264" y="1206173"/>
            <a:ext cx="2344137" cy="130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96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0" y="0"/>
            <a:ext cx="9828584" cy="1186558"/>
          </a:xfrm>
          <a:prstGeom prst="homePlate">
            <a:avLst/>
          </a:prstGeom>
          <a:solidFill>
            <a:srgbClr val="263D43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803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 smtClean="0">
                <a:solidFill>
                  <a:srgbClr val="DFEB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數字廣告股份有限公司</a:t>
            </a:r>
            <a:endParaRPr lang="zh-TW" altLang="en-US" b="1" dirty="0">
              <a:solidFill>
                <a:srgbClr val="DFEB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2008" y="1340768"/>
            <a:ext cx="9108504" cy="554461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媒體企劃專員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北市三重區重新路五段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609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巷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樓之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</a:p>
          <a:p>
            <a:pPr algn="just">
              <a:lnSpc>
                <a:spcPct val="120000"/>
              </a:lnSpc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網路媒體運用、各專案企劃執行、銷售計劃書撰寫、成本控管、結案報告撰寫、會議議程規劃、內外部溝通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福利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algn="just">
              <a:lnSpc>
                <a:spcPct val="120000"/>
              </a:lnSpc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條件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負有責任心、主動積極處理各項工作事務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情緒管理抗壓性佳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工作態度積極正面、企圖心強、喜歡接受挑戰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具備團隊合作精神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依公司出勤規定，周休二日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496" y="1268760"/>
            <a:ext cx="9108504" cy="5544616"/>
          </a:xfrm>
          <a:prstGeom prst="rect">
            <a:avLst/>
          </a:prstGeom>
          <a:noFill/>
          <a:ln w="57150">
            <a:solidFill>
              <a:srgbClr val="263D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965" b="93617" l="4724" r="92913">
                        <a14:foregroundMark x1="20079" y1="29078" x2="20079" y2="29078"/>
                        <a14:foregroundMark x1="16535" y1="27660" x2="16535" y2="27660"/>
                        <a14:foregroundMark x1="14173" y1="27660" x2="14173" y2="27660"/>
                        <a14:foregroundMark x1="12992" y1="28369" x2="12992" y2="28369"/>
                        <a14:foregroundMark x1="12598" y1="30496" x2="12598" y2="30496"/>
                        <a14:foregroundMark x1="11811" y1="31915" x2="11811" y2="31915"/>
                        <a14:foregroundMark x1="11417" y1="33333" x2="11417" y2="33333"/>
                        <a14:foregroundMark x1="10630" y1="36879" x2="10630" y2="36879"/>
                        <a14:foregroundMark x1="10630" y1="39007" x2="10630" y2="39007"/>
                        <a14:foregroundMark x1="10630" y1="40426" x2="10630" y2="40426"/>
                        <a14:foregroundMark x1="11024" y1="42553" x2="11024" y2="42553"/>
                        <a14:foregroundMark x1="28346" y1="33333" x2="28346" y2="33333"/>
                        <a14:foregroundMark x1="26772" y1="21277" x2="26772" y2="21277"/>
                        <a14:foregroundMark x1="35039" y1="26950" x2="35039" y2="26950"/>
                        <a14:foregroundMark x1="47244" y1="31915" x2="47244" y2="31915"/>
                        <a14:foregroundMark x1="46850" y1="21277" x2="46850" y2="21277"/>
                        <a14:foregroundMark x1="55118" y1="26241" x2="55118" y2="26241"/>
                        <a14:foregroundMark x1="20472" y1="67376" x2="20472" y2="67376"/>
                        <a14:foregroundMark x1="18110" y1="73050" x2="18110" y2="73050"/>
                        <a14:foregroundMark x1="16535" y1="73050" x2="16535" y2="73050"/>
                        <a14:foregroundMark x1="22835" y1="68085" x2="22835" y2="68085"/>
                        <a14:foregroundMark x1="39764" y1="65248" x2="39764" y2="65248"/>
                        <a14:foregroundMark x1="40157" y1="72340" x2="40157" y2="72340"/>
                        <a14:foregroundMark x1="59055" y1="65248" x2="59055" y2="65248"/>
                        <a14:foregroundMark x1="59055" y1="74468" x2="59055" y2="74468"/>
                        <a14:foregroundMark x1="73228" y1="67376" x2="73228" y2="67376"/>
                        <a14:foregroundMark x1="76378" y1="76596" x2="76378" y2="7659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48264" y="1206173"/>
            <a:ext cx="2344137" cy="130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39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10269" y="11031"/>
            <a:ext cx="9746307" cy="1138865"/>
          </a:xfrm>
          <a:prstGeom prst="homePlate">
            <a:avLst/>
          </a:prstGeom>
          <a:solidFill>
            <a:srgbClr val="E98917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496" y="1196752"/>
            <a:ext cx="9065943" cy="5616624"/>
          </a:xfrm>
          <a:prstGeom prst="rect">
            <a:avLst/>
          </a:prstGeom>
          <a:noFill/>
          <a:ln w="57150">
            <a:solidFill>
              <a:srgbClr val="E989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統一生活事業股份有限公司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42561" y="1196752"/>
            <a:ext cx="9065943" cy="5661248"/>
          </a:xfrm>
        </p:spPr>
        <p:txBody>
          <a:bodyPr>
            <a:noAutofit/>
          </a:bodyPr>
          <a:lstStyle/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800" b="1" spc="-1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門市</a:t>
            </a:r>
            <a:r>
              <a:rPr lang="zh-TW" altLang="en-US" sz="2800" b="1" spc="-15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實習生</a:t>
            </a:r>
            <a:endParaRPr lang="en-US" altLang="zh-TW" sz="2800" b="1" spc="-15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名額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依職缺門市分發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30-40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(113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商品作業：商品銷售、進銷存退貨處理、商品陳列、補貨、販促活動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店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務作業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：門市作業流程、日常清潔整理、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POS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情報分析、帳務管理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服務作業：商品諮詢、顧客服務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退換貨、顧客抱怨處理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元，享勞保、健保、勞退、團險。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條件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個性活潑外向、熱愛學習保養、美容知識，有強烈企圖心、肯學習、守時。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排班制：每日８小時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內含休息時間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，超過時數依勞基法計算加班。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2.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休假規定：由門市經理室人力狀況安排，每週至少排休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排班原則：每日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小時的排班，如：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07-15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15-23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10-18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14-22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4993" y="1268761"/>
            <a:ext cx="3098726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54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36513" y="11031"/>
            <a:ext cx="9746307" cy="1138865"/>
          </a:xfrm>
          <a:prstGeom prst="homePlate">
            <a:avLst/>
          </a:prstGeom>
          <a:solidFill>
            <a:srgbClr val="1C1484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496" y="1196752"/>
            <a:ext cx="9065943" cy="5616624"/>
          </a:xfrm>
          <a:prstGeom prst="rect">
            <a:avLst/>
          </a:prstGeom>
          <a:noFill/>
          <a:ln w="57150">
            <a:solidFill>
              <a:srgbClr val="1C14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z="5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全聯實業股份有限公司</a:t>
            </a:r>
            <a:endParaRPr lang="zh-TW" altLang="en-US" sz="5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42561" y="1196752"/>
            <a:ext cx="9065943" cy="5661248"/>
          </a:xfrm>
        </p:spPr>
        <p:txBody>
          <a:bodyPr>
            <a:noAutofit/>
          </a:bodyPr>
          <a:lstStyle/>
          <a:p>
            <a:pPr algn="just"/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spc="-15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門市實習生</a:t>
            </a:r>
            <a:endParaRPr lang="en-US" altLang="zh-TW" b="1" spc="-15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板橋、土城、中和、新店地區門市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(113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/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顧客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服務、收銀結帳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商品進貨陳列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生鮮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商品處理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門市清潔與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維護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、倉庫整理及盤點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183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勞退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</a:t>
            </a:r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條件</a:t>
            </a:r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其他：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排班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制；暑期結束，如有意願且不耽誤學校課程安排，可繼續安排實習。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5" y="1268761"/>
            <a:ext cx="1820863" cy="129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88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36513" y="11031"/>
            <a:ext cx="9746307" cy="1138865"/>
          </a:xfrm>
          <a:prstGeom prst="homePlate">
            <a:avLst/>
          </a:prstGeom>
          <a:solidFill>
            <a:srgbClr val="1C1484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496" y="1196752"/>
            <a:ext cx="9065943" cy="5616624"/>
          </a:xfrm>
          <a:prstGeom prst="rect">
            <a:avLst/>
          </a:prstGeom>
          <a:noFill/>
          <a:ln w="57150">
            <a:solidFill>
              <a:srgbClr val="1C14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z="5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全聯實業股份有限公司</a:t>
            </a:r>
            <a:endParaRPr lang="zh-TW" altLang="en-US" sz="5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42561" y="1196752"/>
            <a:ext cx="9065943" cy="5661248"/>
          </a:xfrm>
        </p:spPr>
        <p:txBody>
          <a:bodyPr>
            <a:noAutofit/>
          </a:bodyPr>
          <a:lstStyle/>
          <a:p>
            <a:pPr algn="just"/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spc="-15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物流實習生</a:t>
            </a:r>
            <a:endParaRPr lang="en-US" altLang="zh-TW" b="1" spc="-15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板橋、土城、中和、新店地區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門市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(113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/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倉儲作業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商品入庫、出貨、盤點、儲位管理、調整、進出貨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 algn="just">
              <a:buNone/>
            </a:pP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帳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務訂單作業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帳務核對、訂單處理、客服應對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 algn="just">
              <a:buNone/>
            </a:pP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廠區安全、環境整理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其他主管交辦事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             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30,000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勞退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</a:t>
            </a:r>
            <a:r>
              <a:rPr lang="zh-TW" altLang="en-U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條件</a:t>
            </a:r>
            <a:r>
              <a:rPr lang="zh-TW" alt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</a:t>
            </a:r>
            <a:endParaRPr lang="en-US" altLang="zh-TW" sz="2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3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zh-TW" altLang="en-US" sz="23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300">
                <a:latin typeface="微軟正黑體" panose="020B0604030504040204" pitchFamily="34" charset="-120"/>
                <a:ea typeface="微軟正黑體" panose="020B0604030504040204" pitchFamily="34" charset="-120"/>
              </a:rPr>
              <a:t>暑期結束，如有意願且不耽誤學校課程安排，可繼續安排實習。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5" y="1268761"/>
            <a:ext cx="1820863" cy="129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80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36513" y="11031"/>
            <a:ext cx="9746307" cy="1138865"/>
          </a:xfrm>
          <a:prstGeom prst="homePlate">
            <a:avLst/>
          </a:prstGeom>
          <a:solidFill>
            <a:srgbClr val="D4006E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496" y="1196752"/>
            <a:ext cx="9065943" cy="5616624"/>
          </a:xfrm>
          <a:prstGeom prst="rect">
            <a:avLst/>
          </a:prstGeom>
          <a:noFill/>
          <a:ln w="57150">
            <a:solidFill>
              <a:srgbClr val="D400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z="5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富邦</a:t>
            </a:r>
            <a:r>
              <a:rPr lang="zh-TW" altLang="en-US" sz="5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媒體科技股份有限公司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42561" y="1196752"/>
            <a:ext cx="9065943" cy="5661248"/>
          </a:xfrm>
        </p:spPr>
        <p:txBody>
          <a:bodyPr>
            <a:noAutofit/>
          </a:bodyPr>
          <a:lstStyle/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800" b="1" spc="-15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客服實習生</a:t>
            </a:r>
            <a:endParaRPr lang="en-US" altLang="zh-TW" sz="2800" b="1" spc="-15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新北市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三重區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台中市南屯區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endPara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商品訂購及服務電話接聽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訂單相關問題處理及追蹤物流進度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各項話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務作業支援             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元；當月出勤滿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小時起，時薪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188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勞退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條件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中文打字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以上；具良好的溝通能力與服務熱忱；喜歡與人互動、反應快、有責任感。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輪班排休制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9:00-22:00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；暑期結束後，不耽誤學校課程安排，需繼續安排實習。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04" b="98592" l="4396" r="98901">
                        <a14:foregroundMark x1="24725" y1="16197" x2="24725" y2="16197"/>
                        <a14:foregroundMark x1="62088" y1="15493" x2="62088" y2="15493"/>
                        <a14:foregroundMark x1="92857" y1="64789" x2="92857" y2="647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36296" y="1268760"/>
            <a:ext cx="1733792" cy="135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17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36513" y="11031"/>
            <a:ext cx="9746307" cy="1138865"/>
          </a:xfrm>
          <a:prstGeom prst="homePlate">
            <a:avLst/>
          </a:prstGeom>
          <a:solidFill>
            <a:srgbClr val="D4006E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496" y="1196752"/>
            <a:ext cx="9065943" cy="5616624"/>
          </a:xfrm>
          <a:prstGeom prst="rect">
            <a:avLst/>
          </a:prstGeom>
          <a:noFill/>
          <a:ln w="57150">
            <a:solidFill>
              <a:srgbClr val="D400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z="5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富邦</a:t>
            </a:r>
            <a:r>
              <a:rPr lang="zh-TW" altLang="en-US" sz="5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媒體科技股份有限公司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42561" y="1196752"/>
            <a:ext cx="9065943" cy="5661248"/>
          </a:xfrm>
        </p:spPr>
        <p:txBody>
          <a:bodyPr>
            <a:noAutofit/>
          </a:bodyPr>
          <a:lstStyle/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800" b="1" spc="-1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商談</a:t>
            </a:r>
            <a:r>
              <a:rPr lang="zh-TW" altLang="en-US" sz="2800" b="1" spc="-15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實習生</a:t>
            </a:r>
            <a:endParaRPr lang="en-US" altLang="zh-TW" sz="2800" b="1" spc="-15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新北市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三重區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顧客訴願處理回覆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跨單位問題溝通協商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各項業務需求支援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元；當月出勤滿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小時起，時薪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188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勞退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條件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中文打字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以上；具良好的溝通能力與服務熱忱；喜歡與人互動、反應快、有責任感。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輪班排休制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(9:00-18:00)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暑期結束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後，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耽誤學校課程安排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繼續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安排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04" b="98592" l="4396" r="98901">
                        <a14:foregroundMark x1="24725" y1="16197" x2="24725" y2="16197"/>
                        <a14:foregroundMark x1="62088" y1="15493" x2="62088" y2="15493"/>
                        <a14:foregroundMark x1="92857" y1="64789" x2="92857" y2="647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36296" y="1268760"/>
            <a:ext cx="1733792" cy="135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00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36513" y="11031"/>
            <a:ext cx="9746307" cy="1138865"/>
          </a:xfrm>
          <a:prstGeom prst="homePlate">
            <a:avLst/>
          </a:prstGeom>
          <a:solidFill>
            <a:srgbClr val="D4006E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496" y="1196752"/>
            <a:ext cx="9065943" cy="5616624"/>
          </a:xfrm>
          <a:prstGeom prst="rect">
            <a:avLst/>
          </a:prstGeom>
          <a:noFill/>
          <a:ln w="57150">
            <a:solidFill>
              <a:srgbClr val="D400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z="5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富邦</a:t>
            </a:r>
            <a:r>
              <a:rPr lang="zh-TW" altLang="en-US" sz="5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媒體科技股份有限公司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42561" y="1196752"/>
            <a:ext cx="9065943" cy="5661248"/>
          </a:xfrm>
        </p:spPr>
        <p:txBody>
          <a:bodyPr>
            <a:noAutofit/>
          </a:bodyPr>
          <a:lstStyle/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800" b="1" spc="-1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行政文書</a:t>
            </a:r>
            <a:r>
              <a:rPr lang="zh-TW" altLang="en-US" sz="2800" b="1" spc="-15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實習生</a:t>
            </a:r>
            <a:endParaRPr lang="en-US" altLang="zh-TW" sz="2800" b="1" spc="-15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台北市內湖區、新北市各區、桃園市大園區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公文收發、建檔、郵件作業執行；行政相關資料維護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追蹤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跟催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資產驗收單掃描、資產貼標轉出；供應商服務專線支援接聽與回覆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協助系統異常通報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追蹤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會議排程；商談客訴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異常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處理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4.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網路商品查價及分析報表；公文收發、人事、帳務及資產管理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支援分貨、補貨、物流現場作業執行；其他主管交辦事項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27,500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勞退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條件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熟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office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基本運用；具行政庶務經驗者佳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週休二日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(9:00-18:00)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，暑期結束後，不耽誤學校課程安排，需繼續安排實習。 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暑期結束後，不耽誤學校課程安排，需繼續安排實習。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04" b="98592" l="4396" r="98901">
                        <a14:foregroundMark x1="24725" y1="16197" x2="24725" y2="16197"/>
                        <a14:foregroundMark x1="62088" y1="15493" x2="62088" y2="15493"/>
                        <a14:foregroundMark x1="92857" y1="64789" x2="92857" y2="647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36296" y="1268760"/>
            <a:ext cx="1733792" cy="135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20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36513" y="11031"/>
            <a:ext cx="9746307" cy="1138865"/>
          </a:xfrm>
          <a:prstGeom prst="homePlate">
            <a:avLst/>
          </a:prstGeom>
          <a:solidFill>
            <a:srgbClr val="D4006E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496" y="1196752"/>
            <a:ext cx="9065943" cy="5616624"/>
          </a:xfrm>
          <a:prstGeom prst="rect">
            <a:avLst/>
          </a:prstGeom>
          <a:noFill/>
          <a:ln w="57150">
            <a:solidFill>
              <a:srgbClr val="D400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z="5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富邦</a:t>
            </a:r>
            <a:r>
              <a:rPr lang="zh-TW" altLang="en-US" sz="5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媒體科技股份有限公司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42561" y="1196752"/>
            <a:ext cx="9065943" cy="5661248"/>
          </a:xfrm>
        </p:spPr>
        <p:txBody>
          <a:bodyPr>
            <a:noAutofit/>
          </a:bodyPr>
          <a:lstStyle/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800" b="1" spc="-15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物流現場實習生</a:t>
            </a:r>
            <a:endParaRPr lang="en-US" altLang="zh-TW" sz="2800" b="1" spc="-15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16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內湖區、中山區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；桃園市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大園、楊梅、蘆竹、龜山、平鎮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、台中市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西屯區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、台南市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永康區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盤點相關作業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服務品質指數監控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進貨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退貨異常作業處理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4.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理貨、分貨、派工等現場作業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倉儲現場退貨處理、倉儲流通加工；其他主管交辦事項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27,500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津貼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勞退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條件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熟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office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基本運用；具行政庶務經驗者佳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輪班排休制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9:00-18:00)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，暑期結束後，不耽誤學校課程安排，需繼續安排實習。 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04" b="98592" l="4396" r="98901">
                        <a14:foregroundMark x1="24725" y1="16197" x2="24725" y2="16197"/>
                        <a14:foregroundMark x1="62088" y1="15493" x2="62088" y2="15493"/>
                        <a14:foregroundMark x1="92857" y1="64789" x2="92857" y2="647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56376" y="1221124"/>
            <a:ext cx="1052366" cy="82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41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36513" y="11031"/>
            <a:ext cx="9746307" cy="1138865"/>
          </a:xfrm>
          <a:prstGeom prst="homePlate">
            <a:avLst/>
          </a:prstGeom>
          <a:solidFill>
            <a:srgbClr val="D4006E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496" y="1196752"/>
            <a:ext cx="9065943" cy="5616624"/>
          </a:xfrm>
          <a:prstGeom prst="rect">
            <a:avLst/>
          </a:prstGeom>
          <a:noFill/>
          <a:ln w="57150">
            <a:solidFill>
              <a:srgbClr val="D400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z="5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富</a:t>
            </a:r>
            <a:r>
              <a:rPr lang="zh-TW" altLang="en-US" sz="5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昇物流股份有限公司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42561" y="1196752"/>
            <a:ext cx="9065943" cy="5661248"/>
          </a:xfrm>
        </p:spPr>
        <p:txBody>
          <a:bodyPr>
            <a:noAutofit/>
          </a:bodyPr>
          <a:lstStyle/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800" b="1" spc="-1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行政文書</a:t>
            </a:r>
            <a:r>
              <a:rPr lang="zh-TW" altLang="en-US" sz="2800" b="1" spc="-15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實習生</a:t>
            </a:r>
            <a:endParaRPr lang="en-US" altLang="zh-TW" sz="2800" b="1" spc="-15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台北市內湖區、新北市三重區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例行報表產出製作；流程精進規劃協助；各項報表數據統計分析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內部公文收送、郵寄；商談案件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異常處理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帳務表單文件管理；公文收發、人事、帳務及資產管理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4.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支援物流現場作業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執行；其他主管交辦事項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27,500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元，享勞保、健保、勞退。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條件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熟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office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基本運用；具行政庶務經驗者佳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週休二日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9:00-18:00)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，暑期結束後，不耽誤學校課程安排，需繼續安排實習。 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04" b="98592" l="4396" r="98901">
                        <a14:foregroundMark x1="24725" y1="16197" x2="24725" y2="16197"/>
                        <a14:foregroundMark x1="62088" y1="15493" x2="62088" y2="15493"/>
                        <a14:foregroundMark x1="92857" y1="64789" x2="92857" y2="647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36296" y="1268760"/>
            <a:ext cx="1733792" cy="135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11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10269" y="11031"/>
            <a:ext cx="9746307" cy="1138865"/>
          </a:xfrm>
          <a:prstGeom prst="homePlate">
            <a:avLst/>
          </a:prstGeom>
          <a:solidFill>
            <a:srgbClr val="8F262B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496" y="1196752"/>
            <a:ext cx="9065943" cy="5616624"/>
          </a:xfrm>
          <a:prstGeom prst="rect">
            <a:avLst/>
          </a:prstGeom>
          <a:noFill/>
          <a:ln w="57150">
            <a:solidFill>
              <a:srgbClr val="8F26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z="5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高博士國際有限公司</a:t>
            </a:r>
            <a:endParaRPr lang="zh-TW" altLang="en-US" sz="5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35496" y="1174440"/>
            <a:ext cx="9065943" cy="5661248"/>
          </a:xfrm>
          <a:ln>
            <a:solidFill>
              <a:srgbClr val="8F262B"/>
            </a:solidFill>
          </a:ln>
        </p:spPr>
        <p:txBody>
          <a:bodyPr>
            <a:noAutofit/>
          </a:bodyPr>
          <a:lstStyle/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spc="-15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行銷實習助理</a:t>
            </a:r>
            <a:endParaRPr lang="en-US" altLang="zh-TW" b="1" spc="-15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名額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新北市板橋區民權路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240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32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(113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社群創意小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編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競品資料蒐集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分析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主題商品行銷包裝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支援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參與行銷創意內容發想與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討論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行銷相關文件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整理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薪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183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元，享勞保、健保、勞退。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條件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9:00-18:00(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含用餐時間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20" y="1268760"/>
            <a:ext cx="1554517" cy="136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59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-36513" y="11031"/>
            <a:ext cx="9746307" cy="1138865"/>
          </a:xfrm>
          <a:prstGeom prst="homePlate">
            <a:avLst/>
          </a:prstGeom>
          <a:solidFill>
            <a:srgbClr val="D4006E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496" y="1196752"/>
            <a:ext cx="9065943" cy="5616624"/>
          </a:xfrm>
          <a:prstGeom prst="rect">
            <a:avLst/>
          </a:prstGeom>
          <a:noFill/>
          <a:ln w="57150">
            <a:solidFill>
              <a:srgbClr val="D400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z="5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富</a:t>
            </a:r>
            <a:r>
              <a:rPr lang="zh-TW" altLang="en-US" sz="5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昇物流股份有限公司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42561" y="1196752"/>
            <a:ext cx="9065943" cy="5661248"/>
          </a:xfrm>
        </p:spPr>
        <p:txBody>
          <a:bodyPr>
            <a:noAutofit/>
          </a:bodyPr>
          <a:lstStyle/>
          <a:p>
            <a:pPr algn="just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800" b="1" spc="-15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物流現場實習生</a:t>
            </a:r>
            <a:endParaRPr lang="en-US" altLang="zh-TW" sz="2800" b="1" spc="-15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內湖區、中山區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、新北市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三重區、中和區、新莊區、新店區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、桃園市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大園區、楊梅區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、台中市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西屯區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、台南市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永康區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、高雄市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前鎮區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例行報表產出製作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分析；現場分理貨作業執行；行政庶務作業處理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商品進出庫存管理作業；系統訂單及帳務處理；部門公文收送、郵寄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貨物狀態追蹤處理、貨件路線安排作業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4.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其他主管交辦事項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27,500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津貼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元，享勞保、健保、勞退。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條件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熟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office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基本運用；具行政庶務經驗者佳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eaLnBrk="0" hangingPunct="0"/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輪班排休制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9:00-18:00)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，暑期結束後，不耽誤學校課程安排，需繼續安排實習。 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04" b="98592" l="4396" r="98901">
                        <a14:foregroundMark x1="24725" y1="16197" x2="24725" y2="16197"/>
                        <a14:foregroundMark x1="62088" y1="15493" x2="62088" y2="15493"/>
                        <a14:foregroundMark x1="92857" y1="64789" x2="92857" y2="647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28384" y="1224462"/>
            <a:ext cx="1052366" cy="82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49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10269" y="11031"/>
            <a:ext cx="9746307" cy="1138865"/>
          </a:xfrm>
          <a:prstGeom prst="homePlate">
            <a:avLst/>
          </a:prstGeom>
          <a:solidFill>
            <a:srgbClr val="8F262B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496" y="1196752"/>
            <a:ext cx="9065943" cy="5616624"/>
          </a:xfrm>
          <a:prstGeom prst="rect">
            <a:avLst/>
          </a:prstGeom>
          <a:noFill/>
          <a:ln w="57150">
            <a:solidFill>
              <a:srgbClr val="8F26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08" y="6896"/>
            <a:ext cx="906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z="5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高博士國際有限公司</a:t>
            </a:r>
            <a:endParaRPr lang="zh-TW" altLang="en-US" sz="5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35496" y="1196752"/>
            <a:ext cx="9065943" cy="5661248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spc="-15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電商實習助理</a:t>
            </a:r>
            <a:endParaRPr lang="en-US" altLang="zh-TW" b="1" spc="-15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名額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新北市板橋區民權路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240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32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(113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年至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協助電商平台維運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訂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單調貨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包裝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出貨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支援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電商銷售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網路媒體投放報表整理與更新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參與行銷創意內容發想與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討論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183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元，享勞保、健保、勞退。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條件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9:00-18:00(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含用餐時間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20" y="1268760"/>
            <a:ext cx="1554517" cy="136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85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五邊形 5"/>
          <p:cNvSpPr/>
          <p:nvPr/>
        </p:nvSpPr>
        <p:spPr>
          <a:xfrm>
            <a:off x="0" y="-30845"/>
            <a:ext cx="9828584" cy="1293937"/>
          </a:xfrm>
          <a:prstGeom prst="homePlate">
            <a:avLst/>
          </a:prstGeom>
          <a:solidFill>
            <a:srgbClr val="00A5A7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496" y="44624"/>
            <a:ext cx="7704856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杏一醫療用品股份有限公司</a:t>
            </a:r>
            <a:endParaRPr lang="zh-TW" altLang="en-US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496" y="1369118"/>
            <a:ext cx="9007049" cy="5732290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門市銷售人員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2-3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待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分發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依居住地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30-40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門市產品銷售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專業衛教諮詢、學習醫療相關知識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顧客服務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商品陳列管理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192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享有勞保、健保、勞退。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不拘，只要對學習醫療保健有知識都歡迎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輪班工作，符合勞基法規</a:t>
            </a:r>
            <a:endParaRPr lang="zh-TW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35496" y="1340768"/>
            <a:ext cx="9013189" cy="5488881"/>
          </a:xfrm>
          <a:prstGeom prst="rect">
            <a:avLst/>
          </a:prstGeom>
          <a:noFill/>
          <a:ln w="57150">
            <a:solidFill>
              <a:srgbClr val="00A5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AutoShape 2" descr="杏一醫療用品- 台北馬偕店| Taipe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781" y="1438398"/>
            <a:ext cx="1431603" cy="143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71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五邊形 5"/>
          <p:cNvSpPr/>
          <p:nvPr/>
        </p:nvSpPr>
        <p:spPr>
          <a:xfrm>
            <a:off x="0" y="-30845"/>
            <a:ext cx="9828584" cy="1293937"/>
          </a:xfrm>
          <a:prstGeom prst="homePlate">
            <a:avLst/>
          </a:prstGeom>
          <a:solidFill>
            <a:srgbClr val="D1A24D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496" y="44624"/>
            <a:ext cx="7704856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海洋沅實業有限公司</a:t>
            </a:r>
            <a:endParaRPr lang="zh-TW" altLang="en-US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496" y="1369118"/>
            <a:ext cx="9007049" cy="5732290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數位行銷企劃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新北市板橋區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文化路一段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313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30-40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(113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對商品網路行銷企劃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訂閱經濟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募資方案感興趣想實務參與者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志願社會服務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活動企劃行政文書等主管交辦事項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津貼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25,000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元／暑期（邀請制）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有耐心且認真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</a:t>
            </a:r>
          </a:p>
        </p:txBody>
      </p:sp>
      <p:sp>
        <p:nvSpPr>
          <p:cNvPr id="7" name="矩形 6"/>
          <p:cNvSpPr/>
          <p:nvPr/>
        </p:nvSpPr>
        <p:spPr>
          <a:xfrm>
            <a:off x="35496" y="1340768"/>
            <a:ext cx="9064542" cy="5488881"/>
          </a:xfrm>
          <a:prstGeom prst="rect">
            <a:avLst/>
          </a:prstGeom>
          <a:noFill/>
          <a:ln w="57150">
            <a:solidFill>
              <a:srgbClr val="D5BA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AutoShape 2" descr="杏一醫療用品- 台北馬偕店| Taipe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3736" y="1412776"/>
            <a:ext cx="2493231" cy="143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7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10268" y="0"/>
            <a:ext cx="9746307" cy="1138865"/>
          </a:xfrm>
          <a:prstGeom prst="homePlate">
            <a:avLst/>
          </a:prstGeom>
          <a:solidFill>
            <a:srgbClr val="007A37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70992" y="1298924"/>
            <a:ext cx="9073008" cy="5544616"/>
          </a:xfrm>
          <a:prstGeom prst="rect">
            <a:avLst/>
          </a:prstGeom>
          <a:noFill/>
          <a:ln w="57150">
            <a:solidFill>
              <a:srgbClr val="007A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79512" y="68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統一超商股份有限公司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86791" y="1387849"/>
            <a:ext cx="8903625" cy="5425527"/>
          </a:xfrm>
        </p:spPr>
        <p:txBody>
          <a:bodyPr>
            <a:noAutofit/>
          </a:bodyPr>
          <a:lstStyle/>
          <a:p>
            <a:pPr algn="just"/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3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門市實習生</a:t>
            </a:r>
            <a:endParaRPr lang="en-US" altLang="zh-TW" sz="3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</a:t>
            </a:r>
            <a:r>
              <a:rPr lang="zh-TW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</a:t>
            </a:r>
            <a:r>
              <a:rPr lang="zh-TW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新北市、台北市所轄門市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，依同學居住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地進行媒合分發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32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(113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門市商圈經營管理、顧客服務、商店形象維護、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POS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情報分析、電子商務。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</a:t>
            </a:r>
            <a:r>
              <a:rPr lang="zh-TW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薪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183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享勞保、健保、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勞退、團保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</a:t>
            </a:r>
            <a:r>
              <a:rPr lang="zh-TW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條件：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不拘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排班制，每週由店經理依門市人力、任務排班，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月休約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8-10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天，每日工時以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4-8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小時進行安排。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271" y="1367542"/>
            <a:ext cx="1095145" cy="106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62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邊形 4"/>
          <p:cNvSpPr/>
          <p:nvPr/>
        </p:nvSpPr>
        <p:spPr>
          <a:xfrm>
            <a:off x="-36512" y="0"/>
            <a:ext cx="9756576" cy="1186558"/>
          </a:xfrm>
          <a:prstGeom prst="homePlate">
            <a:avLst/>
          </a:prstGeom>
          <a:solidFill>
            <a:srgbClr val="072D87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3752"/>
            <a:ext cx="8507288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5000" b="1" dirty="0" smtClean="0">
                <a:solidFill>
                  <a:srgbClr val="FDD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程曦資訊整合股份有限公司</a:t>
            </a:r>
            <a:endParaRPr lang="zh-TW" altLang="en-US" sz="5000" b="1" dirty="0">
              <a:solidFill>
                <a:srgbClr val="FDD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343" y="1422533"/>
            <a:ext cx="9002310" cy="503080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客服實習生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台北市大同區重慶北路一段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1-1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 台北市信義區莊敬路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391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巷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弄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台北市大安區基隆路四段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75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：每週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來電民眾諮詢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福利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勞保、健保及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勞退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熟悉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office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軟體操作，打字速度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分鐘以上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口齒清晰、溝通無礙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</a:t>
            </a:r>
          </a:p>
        </p:txBody>
      </p:sp>
      <p:sp>
        <p:nvSpPr>
          <p:cNvPr id="7" name="矩形 6"/>
          <p:cNvSpPr/>
          <p:nvPr/>
        </p:nvSpPr>
        <p:spPr>
          <a:xfrm>
            <a:off x="35496" y="1268759"/>
            <a:ext cx="9066940" cy="5489487"/>
          </a:xfrm>
          <a:prstGeom prst="rect">
            <a:avLst/>
          </a:prstGeom>
          <a:noFill/>
          <a:ln w="57150">
            <a:solidFill>
              <a:srgbClr val="072D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146" name="Picture 2" descr="客服中心委外&amp;服務外包-程曦資訊｜BPO服務專業經營團隊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545" y="1150342"/>
            <a:ext cx="1758702" cy="175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11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邊形 4"/>
          <p:cNvSpPr/>
          <p:nvPr/>
        </p:nvSpPr>
        <p:spPr>
          <a:xfrm>
            <a:off x="-36512" y="0"/>
            <a:ext cx="9756576" cy="1186558"/>
          </a:xfrm>
          <a:prstGeom prst="homePlate">
            <a:avLst/>
          </a:prstGeom>
          <a:solidFill>
            <a:srgbClr val="072D87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3752"/>
            <a:ext cx="8507288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5000" b="1" dirty="0" smtClean="0">
                <a:solidFill>
                  <a:srgbClr val="FDD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程高資訊服務股份有限公司</a:t>
            </a:r>
            <a:endParaRPr lang="zh-TW" altLang="en-US" sz="5000" b="1" dirty="0">
              <a:solidFill>
                <a:srgbClr val="FDD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343" y="1422533"/>
            <a:ext cx="9002310" cy="503080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客服實習生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台北市大同區重慶北路一段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1-1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實習時間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：每週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來電民眾諮詢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福利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183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元，享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勞保、健保及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勞退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熟悉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office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軟體操作，打字速度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分鐘以上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口齒清晰、溝通無礙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如出勤班別、休假規定等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</a:t>
            </a:r>
          </a:p>
        </p:txBody>
      </p:sp>
      <p:sp>
        <p:nvSpPr>
          <p:cNvPr id="7" name="矩形 6"/>
          <p:cNvSpPr/>
          <p:nvPr/>
        </p:nvSpPr>
        <p:spPr>
          <a:xfrm>
            <a:off x="35496" y="1268759"/>
            <a:ext cx="9066940" cy="5489487"/>
          </a:xfrm>
          <a:prstGeom prst="rect">
            <a:avLst/>
          </a:prstGeom>
          <a:noFill/>
          <a:ln w="57150">
            <a:solidFill>
              <a:srgbClr val="072D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146" name="Picture 2" descr="客服中心委外&amp;服務外包-程曦資訊｜BPO服務專業經營團隊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545" y="1150342"/>
            <a:ext cx="1758702" cy="175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6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0" y="0"/>
            <a:ext cx="9828584" cy="1186558"/>
          </a:xfrm>
          <a:prstGeom prst="homePlate">
            <a:avLst/>
          </a:prstGeom>
          <a:solidFill>
            <a:srgbClr val="43BCCD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803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>
                <a:solidFill>
                  <a:srgbClr val="F298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興濠企業有限公司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2008" y="1340768"/>
            <a:ext cx="9108504" cy="554461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實習職缺名稱：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行銷企劃</a:t>
            </a:r>
            <a:r>
              <a:rPr lang="en-US" altLang="zh-TW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客服行政</a:t>
            </a:r>
            <a:endParaRPr lang="en-US" altLang="zh-TW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實習名額：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實習地點：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新北市林口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區文化二路一段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266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樓之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</a:p>
          <a:p>
            <a:pPr algn="just">
              <a:lnSpc>
                <a:spcPct val="120000"/>
              </a:lnSpc>
            </a:pP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每週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(113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實習內容：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行銷企劃及客服行政相關事務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實習福利：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薪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27,470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，享勞保、健保、勞退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徵才條件：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商學企管相關學系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尤佳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常日班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9:00-18:00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，午休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12:00-13:00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比照勞基法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重視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工作態度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，任意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請假、遲到、早退者請勿應徵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496" y="1268760"/>
            <a:ext cx="9108504" cy="5544616"/>
          </a:xfrm>
          <a:prstGeom prst="rect">
            <a:avLst/>
          </a:prstGeom>
          <a:noFill/>
          <a:ln w="57150">
            <a:solidFill>
              <a:srgbClr val="43BC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934" y="1340768"/>
            <a:ext cx="1320516" cy="132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04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7102</TotalTime>
  <Words>2005</Words>
  <Application>Microsoft Office PowerPoint</Application>
  <PresentationFormat>如螢幕大小 (4:3)</PresentationFormat>
  <Paragraphs>246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6" baseType="lpstr">
      <vt:lpstr>華康雅宋體</vt:lpstr>
      <vt:lpstr>微軟正黑體</vt:lpstr>
      <vt:lpstr>新細明體</vt:lpstr>
      <vt:lpstr>Arial</vt:lpstr>
      <vt:lpstr>Calibri</vt:lpstr>
      <vt:lpstr>Office 佈景主題</vt:lpstr>
      <vt:lpstr>實習職缺介紹</vt:lpstr>
      <vt:lpstr>PowerPoint 簡報</vt:lpstr>
      <vt:lpstr>PowerPoint 簡報</vt:lpstr>
      <vt:lpstr>杏一醫療用品股份有限公司</vt:lpstr>
      <vt:lpstr>海洋沅實業有限公司</vt:lpstr>
      <vt:lpstr>PowerPoint 簡報</vt:lpstr>
      <vt:lpstr>程曦資訊整合股份有限公司</vt:lpstr>
      <vt:lpstr>程高資訊服務股份有限公司</vt:lpstr>
      <vt:lpstr>興濠企業有限公司</vt:lpstr>
      <vt:lpstr>數字廣告股份有限公司</vt:lpstr>
      <vt:lpstr>數字廣告股份有限公司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實習廠商介紹</dc:title>
  <dc:creator>yang</dc:creator>
  <cp:lastModifiedBy>user</cp:lastModifiedBy>
  <cp:revision>651</cp:revision>
  <cp:lastPrinted>2022-11-07T08:55:20Z</cp:lastPrinted>
  <dcterms:created xsi:type="dcterms:W3CDTF">2014-10-19T14:15:01Z</dcterms:created>
  <dcterms:modified xsi:type="dcterms:W3CDTF">2024-05-07T07:47:20Z</dcterms:modified>
</cp:coreProperties>
</file>